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6"/>
  </p:notesMasterIdLst>
  <p:sldIdLst>
    <p:sldId id="265" r:id="rId3"/>
    <p:sldId id="451" r:id="rId4"/>
    <p:sldId id="566" r:id="rId5"/>
    <p:sldId id="567" r:id="rId6"/>
    <p:sldId id="521" r:id="rId7"/>
    <p:sldId id="570" r:id="rId8"/>
    <p:sldId id="555" r:id="rId9"/>
    <p:sldId id="564" r:id="rId10"/>
    <p:sldId id="565" r:id="rId11"/>
    <p:sldId id="575" r:id="rId12"/>
    <p:sldId id="576" r:id="rId13"/>
    <p:sldId id="578" r:id="rId14"/>
    <p:sldId id="580" r:id="rId15"/>
    <p:sldId id="583" r:id="rId16"/>
    <p:sldId id="584" r:id="rId17"/>
    <p:sldId id="509" r:id="rId18"/>
    <p:sldId id="539" r:id="rId19"/>
    <p:sldId id="516" r:id="rId20"/>
    <p:sldId id="543" r:id="rId21"/>
    <p:sldId id="544" r:id="rId22"/>
    <p:sldId id="545" r:id="rId23"/>
    <p:sldId id="546" r:id="rId24"/>
    <p:sldId id="588" r:id="rId25"/>
    <p:sldId id="589" r:id="rId26"/>
    <p:sldId id="548" r:id="rId27"/>
    <p:sldId id="553" r:id="rId28"/>
    <p:sldId id="554" r:id="rId29"/>
    <p:sldId id="556" r:id="rId30"/>
    <p:sldId id="557" r:id="rId31"/>
    <p:sldId id="558" r:id="rId32"/>
    <p:sldId id="559" r:id="rId33"/>
    <p:sldId id="591" r:id="rId34"/>
    <p:sldId id="585" r:id="rId3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00FF"/>
    <a:srgbClr val="FFC999"/>
    <a:srgbClr val="FFB4AA"/>
    <a:srgbClr val="62D0DF"/>
    <a:srgbClr val="DAC79D"/>
    <a:srgbClr val="DAB7E2"/>
    <a:srgbClr val="006666"/>
    <a:srgbClr val="000000"/>
    <a:srgbClr val="92D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501"/>
    <p:restoredTop sz="51592" autoAdjust="0"/>
  </p:normalViewPr>
  <p:slideViewPr>
    <p:cSldViewPr snapToGrid="0" snapToObjects="1">
      <p:cViewPr varScale="1">
        <p:scale>
          <a:sx n="80" d="100"/>
          <a:sy n="80" d="100"/>
        </p:scale>
        <p:origin x="3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59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3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81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53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and more publishers require open data access before approving publications.  For example The Metabolomics journal and Nature Publishing Group Scientific Data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recommends submitting to MetaboLights prior to publication.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5035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SzPct val="25000"/>
              <a:buFont typeface="Arial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MetaboLights is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founding members of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MetabolomeXchange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consortium, and we share all public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SzPct val="25000"/>
              <a:buFont typeface="Arial" charset="0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explore minimal standards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talked about yesterday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SzPct val="25000"/>
              <a:buFont typeface="Arial" charset="0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Japanese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metabolonote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5736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MetaboLights also share data with the NIH BD2K funded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OmicsDI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is a resource to discover specific and multi-omics datasets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267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301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3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5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9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81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MetaboLights</a:t>
            </a:r>
            <a:r>
              <a:rPr lang="en-GB" dirty="0" smtClean="0"/>
              <a:t> database holds information about individual metabolites, their chemistry, their spectral data (MS, NMR), as well as their role in pathways and biological systems.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2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39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6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7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60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03169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72AD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82495" y="2300059"/>
            <a:ext cx="2112010" cy="3709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865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72AD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3427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Network_background2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0059"/>
            <a:ext cx="8153400" cy="762000"/>
          </a:xfrm>
        </p:spPr>
        <p:txBody>
          <a:bodyPr/>
          <a:lstStyle>
            <a:lvl1pPr>
              <a:defRPr u="none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020" y="18385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493487" y="662816"/>
            <a:ext cx="82550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55" r:id="rId8"/>
    <p:sldLayoutId id="2147483756" r:id="rId9"/>
    <p:sldLayoutId id="2147483757" r:id="rId10"/>
    <p:sldLayoutId id="2147483768" r:id="rId11"/>
    <p:sldLayoutId id="2147483769" r:id="rId12"/>
    <p:sldLayoutId id="2147483770" r:id="rId13"/>
    <p:sldLayoutId id="2147483771" r:id="rId14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2800">
          <a:solidFill>
            <a:srgbClr val="7F7F7F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2688/f1000research.12342.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ant-Metabolomics/Galaxy-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io.tool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jpe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84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23" Type="http://schemas.openxmlformats.org/officeDocument/2006/relationships/image" Target="../media/image83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gi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6.jpg"/><Relationship Id="rId7" Type="http://schemas.openxmlformats.org/officeDocument/2006/relationships/image" Target="../media/image100.jpg"/><Relationship Id="rId12" Type="http://schemas.openxmlformats.org/officeDocument/2006/relationships/image" Target="../media/image105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jpg"/><Relationship Id="rId11" Type="http://schemas.openxmlformats.org/officeDocument/2006/relationships/image" Target="../media/image104.jpg"/><Relationship Id="rId5" Type="http://schemas.openxmlformats.org/officeDocument/2006/relationships/image" Target="../media/image98.jpg"/><Relationship Id="rId10" Type="http://schemas.openxmlformats.org/officeDocument/2006/relationships/image" Target="../media/image103.jpg"/><Relationship Id="rId4" Type="http://schemas.openxmlformats.org/officeDocument/2006/relationships/image" Target="../media/image97.jpg"/><Relationship Id="rId9" Type="http://schemas.openxmlformats.org/officeDocument/2006/relationships/image" Target="../media/image10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ebi.ac.uk/metabolights/" TargetMode="External"/><Relationship Id="rId4" Type="http://schemas.openxmlformats.org/officeDocument/2006/relationships/hyperlink" Target="http://www.metabolomicsworkbench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si-workgroups.sourceforge.net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ubtitle 5"/>
          <p:cNvSpPr>
            <a:spLocks noGrp="1"/>
          </p:cNvSpPr>
          <p:nvPr>
            <p:ph type="subTitle" idx="1"/>
          </p:nvPr>
        </p:nvSpPr>
        <p:spPr>
          <a:xfrm>
            <a:off x="533400" y="873050"/>
            <a:ext cx="6400800" cy="1761661"/>
          </a:xfrm>
        </p:spPr>
        <p:txBody>
          <a:bodyPr/>
          <a:lstStyle/>
          <a:p>
            <a:r>
              <a:rPr lang="en-US" i="1" dirty="0" smtClean="0"/>
              <a:t>Metabolomics repositories, standards and challenges</a:t>
            </a:r>
            <a:endParaRPr lang="en-US" dirty="0"/>
          </a:p>
          <a:p>
            <a:endParaRPr lang="en-US" sz="2400" b="1" dirty="0">
              <a:latin typeface="Arial" charset="0"/>
              <a:cs typeface="Geneva" charset="0"/>
            </a:endParaRPr>
          </a:p>
        </p:txBody>
      </p:sp>
      <p:sp>
        <p:nvSpPr>
          <p:cNvPr id="92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6662530" cy="614363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  <a:latin typeface="HelveticaNeueLT Pro 35 Th" charset="0"/>
                <a:cs typeface="HelveticaNeueLT Pro 35 Th" charset="0"/>
              </a:rPr>
              <a:t>Claire O’Donovan</a:t>
            </a:r>
            <a:endParaRPr lang="en-US" dirty="0">
              <a:solidFill>
                <a:srgbClr val="FFFF00"/>
              </a:solidFill>
              <a:latin typeface="HelveticaNeueLT Pro 35 Th" charset="0"/>
              <a:cs typeface="HelveticaNeueLT Pro 35 Th" charset="0"/>
            </a:endParaRPr>
          </a:p>
          <a:p>
            <a:r>
              <a:rPr lang="en-US" dirty="0" smtClean="0">
                <a:latin typeface="HelveticaNeueLT Pro 35 Th" charset="0"/>
                <a:cs typeface="HelveticaNeueLT Pro 35 Th" charset="0"/>
              </a:rPr>
              <a:t>Head of Metabolomics</a:t>
            </a:r>
            <a:endParaRPr lang="en-US" dirty="0">
              <a:latin typeface="HelveticaNeueLT Pro 35 Th" charset="0"/>
              <a:cs typeface="HelveticaNeueLT Pro 35 Th" charset="0"/>
            </a:endParaRPr>
          </a:p>
          <a:p>
            <a:r>
              <a:rPr lang="en-US" dirty="0" smtClean="0">
                <a:latin typeface="HelveticaNeueLT Pro 35 Th" charset="0"/>
                <a:cs typeface="HelveticaNeueLT Pro 35 Th" charset="0"/>
              </a:rPr>
              <a:t>www.ebi.ac.uk/about/people/Claire-odonovan</a:t>
            </a:r>
            <a:endParaRPr lang="en-US" dirty="0">
              <a:latin typeface="HelveticaNeueLT Pro 35 Th" charset="0"/>
              <a:cs typeface="HelveticaNeueLT Pro 35 Th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232854"/>
            <a:ext cx="650303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XML </a:t>
            </a:r>
            <a:r>
              <a:rPr spc="-45" dirty="0"/>
              <a:t>and </a:t>
            </a:r>
            <a:r>
              <a:rPr spc="-85" dirty="0"/>
              <a:t>Tab </a:t>
            </a:r>
            <a:r>
              <a:rPr spc="-40" dirty="0"/>
              <a:t>based </a:t>
            </a:r>
            <a:r>
              <a:rPr spc="-65" dirty="0"/>
              <a:t>Open</a:t>
            </a:r>
            <a:r>
              <a:rPr spc="245" dirty="0"/>
              <a:t> </a:t>
            </a:r>
            <a:r>
              <a:rPr spc="-40" dirty="0"/>
              <a:t>standards</a:t>
            </a:r>
          </a:p>
        </p:txBody>
      </p:sp>
      <p:sp>
        <p:nvSpPr>
          <p:cNvPr id="3" name="object 3"/>
          <p:cNvSpPr/>
          <p:nvPr/>
        </p:nvSpPr>
        <p:spPr>
          <a:xfrm>
            <a:off x="254600" y="2647967"/>
            <a:ext cx="4710104" cy="3309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1366" y="3609029"/>
            <a:ext cx="2885433" cy="2531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27060" y="1180857"/>
            <a:ext cx="3279369" cy="2297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6092" y="1304399"/>
            <a:ext cx="1137862" cy="4357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461" y="870874"/>
            <a:ext cx="1521161" cy="17384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072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232854"/>
            <a:ext cx="6678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Overview </a:t>
            </a:r>
            <a:r>
              <a:rPr spc="-40" dirty="0"/>
              <a:t>of </a:t>
            </a:r>
            <a:r>
              <a:rPr spc="-80" dirty="0"/>
              <a:t>Data </a:t>
            </a:r>
            <a:r>
              <a:rPr spc="-65" dirty="0"/>
              <a:t>exchange</a:t>
            </a:r>
            <a:r>
              <a:rPr spc="170" dirty="0"/>
              <a:t> </a:t>
            </a:r>
            <a:r>
              <a:rPr spc="-40" dirty="0"/>
              <a:t>standards</a:t>
            </a:r>
          </a:p>
        </p:txBody>
      </p:sp>
      <p:sp>
        <p:nvSpPr>
          <p:cNvPr id="3" name="object 3"/>
          <p:cNvSpPr/>
          <p:nvPr/>
        </p:nvSpPr>
        <p:spPr>
          <a:xfrm>
            <a:off x="83345" y="1276101"/>
            <a:ext cx="9060654" cy="4910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8227" y="1087893"/>
            <a:ext cx="5415915" cy="755650"/>
          </a:xfrm>
          <a:custGeom>
            <a:avLst/>
            <a:gdLst/>
            <a:ahLst/>
            <a:cxnLst/>
            <a:rect l="l" t="t" r="r" b="b"/>
            <a:pathLst>
              <a:path w="5415915" h="755650">
                <a:moveTo>
                  <a:pt x="0" y="755557"/>
                </a:moveTo>
                <a:lnTo>
                  <a:pt x="5415772" y="755557"/>
                </a:lnTo>
                <a:lnTo>
                  <a:pt x="5415772" y="0"/>
                </a:lnTo>
                <a:lnTo>
                  <a:pt x="0" y="0"/>
                </a:lnTo>
                <a:lnTo>
                  <a:pt x="0" y="755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379741"/>
            <a:ext cx="367220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Slide from;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Steffen Neumann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(IPB-Halle),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Proteomics and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HUPO-PSI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community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33" y="1257300"/>
            <a:ext cx="2247900" cy="948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5515" y="1438581"/>
            <a:ext cx="1016635" cy="57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2060"/>
                </a:solidFill>
                <a:latin typeface="Arial"/>
                <a:cs typeface="Arial"/>
              </a:rPr>
              <a:t>ISA-Tab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45"/>
              </a:lnSpc>
            </a:pP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02367" y="2315633"/>
            <a:ext cx="2247900" cy="948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82496" y="2500983"/>
            <a:ext cx="10547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90500">
              <a:lnSpc>
                <a:spcPts val="2130"/>
              </a:lnSpc>
              <a:spcBef>
                <a:spcPts val="195"/>
              </a:spcBef>
            </a:pPr>
            <a:r>
              <a:rPr sz="1800" b="1" spc="-5" dirty="0">
                <a:latin typeface="Arial"/>
                <a:cs typeface="Arial"/>
              </a:rPr>
              <a:t>mzML  Raw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5533" y="1951567"/>
            <a:ext cx="2544232" cy="111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9723" y="2038020"/>
            <a:ext cx="14484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270" algn="ctr">
              <a:lnSpc>
                <a:spcPct val="99500"/>
              </a:lnSpc>
              <a:spcBef>
                <a:spcPts val="110"/>
              </a:spcBef>
            </a:pPr>
            <a:r>
              <a:rPr sz="1800" b="1" spc="-30" dirty="0">
                <a:latin typeface="Arial"/>
                <a:cs typeface="Arial"/>
              </a:rPr>
              <a:t>mzTab  </a:t>
            </a:r>
            <a:r>
              <a:rPr sz="1800" b="1" spc="-5" dirty="0">
                <a:latin typeface="Arial"/>
                <a:cs typeface="Arial"/>
              </a:rPr>
              <a:t>Metabolite  iden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f</a:t>
            </a:r>
            <a:r>
              <a:rPr sz="1800" b="1" spc="-5" dirty="0">
                <a:latin typeface="Arial"/>
                <a:cs typeface="Arial"/>
              </a:rPr>
              <a:t>ica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85000" y="3809999"/>
            <a:ext cx="2159000" cy="10837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64852" y="3989636"/>
            <a:ext cx="13595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368300">
              <a:lnSpc>
                <a:spcPts val="2130"/>
              </a:lnSpc>
              <a:spcBef>
                <a:spcPts val="195"/>
              </a:spcBef>
            </a:pPr>
            <a:r>
              <a:rPr sz="1800" b="1" spc="-5" dirty="0">
                <a:latin typeface="Arial"/>
                <a:cs typeface="Arial"/>
              </a:rPr>
              <a:t>qcML  </a:t>
            </a:r>
            <a:r>
              <a:rPr sz="1800" b="1" dirty="0">
                <a:latin typeface="Arial"/>
                <a:cs typeface="Arial"/>
              </a:rPr>
              <a:t>QC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Matrices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90273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00" y="152400"/>
            <a:ext cx="6613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/>
              <a:t>Building </a:t>
            </a:r>
            <a:r>
              <a:rPr sz="2800" spc="-10" dirty="0"/>
              <a:t>blocks </a:t>
            </a:r>
            <a:r>
              <a:rPr sz="2800" spc="-30" dirty="0" smtClean="0"/>
              <a:t>data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5423485" y="1552651"/>
            <a:ext cx="3453765" cy="2816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000" spc="-5" dirty="0">
                <a:solidFill>
                  <a:srgbClr val="D9D9D9"/>
                </a:solidFill>
                <a:latin typeface="Arial"/>
                <a:cs typeface="Arial"/>
              </a:rPr>
              <a:t>Federated Data </a:t>
            </a:r>
            <a:r>
              <a:rPr lang="en-GB" sz="2000" dirty="0">
                <a:solidFill>
                  <a:srgbClr val="D9D9D9"/>
                </a:solidFill>
                <a:latin typeface="Arial"/>
                <a:cs typeface="Arial"/>
              </a:rPr>
              <a:t>Sharing,  </a:t>
            </a:r>
            <a:r>
              <a:rPr lang="en-GB" sz="2000" spc="-5" dirty="0">
                <a:solidFill>
                  <a:srgbClr val="D9D9D9"/>
                </a:solidFill>
                <a:latin typeface="Arial"/>
                <a:cs typeface="Arial"/>
              </a:rPr>
              <a:t>Databases </a:t>
            </a:r>
            <a:r>
              <a:rPr lang="en-GB" sz="2000" dirty="0">
                <a:solidFill>
                  <a:srgbClr val="D9D9D9"/>
                </a:solidFill>
                <a:latin typeface="Arial"/>
                <a:cs typeface="Arial"/>
              </a:rPr>
              <a:t>and</a:t>
            </a:r>
            <a:r>
              <a:rPr lang="en-GB" sz="2000" spc="-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GB" sz="2000" spc="-5" dirty="0">
                <a:solidFill>
                  <a:srgbClr val="D9D9D9"/>
                </a:solidFill>
                <a:latin typeface="Arial"/>
                <a:cs typeface="Arial"/>
              </a:rPr>
              <a:t>repositories</a:t>
            </a:r>
            <a:endParaRPr lang="en-GB"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2000" dirty="0" smtClean="0">
              <a:solidFill>
                <a:srgbClr val="D9D9D9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 smtClean="0">
                <a:solidFill>
                  <a:srgbClr val="D9D9D9"/>
                </a:solidFill>
                <a:latin typeface="Arial"/>
                <a:cs typeface="Arial"/>
              </a:rPr>
              <a:t>Minimum </a:t>
            </a: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information</a:t>
            </a:r>
            <a:r>
              <a:rPr sz="2000" spc="-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reporting  </a:t>
            </a:r>
            <a:r>
              <a:rPr sz="2000" dirty="0" smtClean="0">
                <a:solidFill>
                  <a:srgbClr val="D9D9D9"/>
                </a:solidFill>
                <a:latin typeface="Arial"/>
                <a:cs typeface="Arial"/>
              </a:rPr>
              <a:t>guidelines</a:t>
            </a:r>
            <a:r>
              <a:rPr lang="en-US" sz="2000" dirty="0" smtClean="0">
                <a:solidFill>
                  <a:srgbClr val="D9D9D9"/>
                </a:solidFill>
                <a:latin typeface="Arial"/>
                <a:cs typeface="Arial"/>
              </a:rPr>
              <a:t> + Raw data and Open Access Data Standards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95885">
              <a:lnSpc>
                <a:spcPct val="100000"/>
              </a:lnSpc>
            </a:pPr>
            <a:r>
              <a:rPr sz="2000" spc="-5" dirty="0" smtClean="0">
                <a:latin typeface="Arial"/>
                <a:cs typeface="Arial"/>
              </a:rPr>
              <a:t>Infrastructure </a:t>
            </a:r>
            <a:r>
              <a:rPr sz="2000" spc="-5" dirty="0">
                <a:latin typeface="Arial"/>
                <a:cs typeface="Arial"/>
              </a:rPr>
              <a:t>to store,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  analyse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information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603" y="1872198"/>
            <a:ext cx="4595446" cy="327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13698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232854"/>
            <a:ext cx="71837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45735" algn="l"/>
              </a:tabLst>
            </a:pPr>
            <a:r>
              <a:rPr spc="-75" dirty="0"/>
              <a:t>Scalability </a:t>
            </a:r>
            <a:r>
              <a:rPr spc="114" dirty="0"/>
              <a:t>- </a:t>
            </a:r>
            <a:r>
              <a:rPr spc="-105" dirty="0"/>
              <a:t>Run </a:t>
            </a:r>
            <a:r>
              <a:rPr spc="-80" dirty="0"/>
              <a:t>locally</a:t>
            </a:r>
            <a:r>
              <a:rPr spc="75" dirty="0"/>
              <a:t> </a:t>
            </a:r>
            <a:r>
              <a:rPr spc="-35" dirty="0"/>
              <a:t>or</a:t>
            </a:r>
            <a:r>
              <a:rPr spc="5" dirty="0"/>
              <a:t> </a:t>
            </a:r>
            <a:r>
              <a:rPr spc="-35" dirty="0" smtClean="0"/>
              <a:t>on</a:t>
            </a:r>
            <a:r>
              <a:rPr lang="en-US" spc="-35" dirty="0" smtClean="0"/>
              <a:t> </a:t>
            </a:r>
            <a:r>
              <a:rPr spc="-45" dirty="0" smtClean="0"/>
              <a:t>the</a:t>
            </a:r>
            <a:r>
              <a:rPr spc="-75" dirty="0" smtClean="0"/>
              <a:t> </a:t>
            </a:r>
            <a:r>
              <a:rPr spc="20" dirty="0"/>
              <a:t>“cloud”</a:t>
            </a:r>
          </a:p>
        </p:txBody>
      </p:sp>
      <p:sp>
        <p:nvSpPr>
          <p:cNvPr id="3" name="object 3"/>
          <p:cNvSpPr/>
          <p:nvPr/>
        </p:nvSpPr>
        <p:spPr>
          <a:xfrm>
            <a:off x="679937" y="1207476"/>
            <a:ext cx="4853354" cy="2933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03076" y="3478744"/>
            <a:ext cx="4583723" cy="2635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79051" y="1265728"/>
            <a:ext cx="1893185" cy="1689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6900" y="4375110"/>
            <a:ext cx="1320800" cy="152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26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232854"/>
            <a:ext cx="47231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PhenoMeNal </a:t>
            </a:r>
            <a:r>
              <a:rPr spc="-70" dirty="0"/>
              <a:t>Gateway</a:t>
            </a:r>
            <a:r>
              <a:rPr spc="30" dirty="0"/>
              <a:t> </a:t>
            </a:r>
            <a:r>
              <a:rPr spc="-5" dirty="0"/>
              <a:t>app</a:t>
            </a:r>
          </a:p>
        </p:txBody>
      </p:sp>
      <p:sp>
        <p:nvSpPr>
          <p:cNvPr id="3" name="object 3"/>
          <p:cNvSpPr/>
          <p:nvPr/>
        </p:nvSpPr>
        <p:spPr>
          <a:xfrm>
            <a:off x="2353374" y="814753"/>
            <a:ext cx="6638225" cy="5279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035062"/>
            <a:ext cx="2415061" cy="1172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256299"/>
            <a:ext cx="3470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Example</a:t>
            </a:r>
            <a:r>
              <a:rPr spc="-60" dirty="0"/>
              <a:t> </a:t>
            </a:r>
            <a:r>
              <a:rPr spc="-45" dirty="0"/>
              <a:t>Workflows</a:t>
            </a:r>
          </a:p>
        </p:txBody>
      </p:sp>
      <p:sp>
        <p:nvSpPr>
          <p:cNvPr id="3" name="object 3"/>
          <p:cNvSpPr/>
          <p:nvPr/>
        </p:nvSpPr>
        <p:spPr>
          <a:xfrm>
            <a:off x="383931" y="1976106"/>
            <a:ext cx="8452337" cy="3949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5015" y="512066"/>
            <a:ext cx="3462215" cy="2757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12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64CE15-A924-2D4E-A802-5AE52375FAFD}"/>
              </a:ext>
            </a:extLst>
          </p:cNvPr>
          <p:cNvSpPr txBox="1"/>
          <p:nvPr/>
        </p:nvSpPr>
        <p:spPr>
          <a:xfrm>
            <a:off x="1014787" y="1151403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Gene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081D254-FEF1-3945-A663-327F46144487}"/>
              </a:ext>
            </a:extLst>
          </p:cNvPr>
          <p:cNvSpPr/>
          <p:nvPr/>
        </p:nvSpPr>
        <p:spPr bwMode="auto">
          <a:xfrm>
            <a:off x="2047662" y="2101834"/>
            <a:ext cx="588819" cy="357756"/>
          </a:xfrm>
          <a:prstGeom prst="rightArrow">
            <a:avLst/>
          </a:prstGeom>
          <a:solidFill>
            <a:srgbClr val="6197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A8C69-20F0-DD4C-AEEC-B4DB83F814A6}"/>
              </a:ext>
            </a:extLst>
          </p:cNvPr>
          <p:cNvSpPr txBox="1"/>
          <p:nvPr/>
        </p:nvSpPr>
        <p:spPr>
          <a:xfrm>
            <a:off x="3026005" y="1151403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mRNA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45A00A6-6963-134C-B001-9CF941D911A4}"/>
              </a:ext>
            </a:extLst>
          </p:cNvPr>
          <p:cNvSpPr/>
          <p:nvPr/>
        </p:nvSpPr>
        <p:spPr bwMode="auto">
          <a:xfrm>
            <a:off x="4335478" y="2101834"/>
            <a:ext cx="588819" cy="357756"/>
          </a:xfrm>
          <a:prstGeom prst="rightArrow">
            <a:avLst/>
          </a:prstGeom>
          <a:solidFill>
            <a:srgbClr val="6197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01D49D-C7F6-A142-9F72-FC714665AD53}"/>
              </a:ext>
            </a:extLst>
          </p:cNvPr>
          <p:cNvSpPr/>
          <p:nvPr/>
        </p:nvSpPr>
        <p:spPr bwMode="auto">
          <a:xfrm>
            <a:off x="6538352" y="2101834"/>
            <a:ext cx="588819" cy="357756"/>
          </a:xfrm>
          <a:prstGeom prst="rightArrow">
            <a:avLst/>
          </a:prstGeom>
          <a:solidFill>
            <a:srgbClr val="6197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18781-FD5C-5944-A075-054188389A58}"/>
              </a:ext>
            </a:extLst>
          </p:cNvPr>
          <p:cNvSpPr txBox="1"/>
          <p:nvPr/>
        </p:nvSpPr>
        <p:spPr>
          <a:xfrm>
            <a:off x="5323549" y="1151403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1A8D2-5B4A-9F4A-881D-9BCA5E3F23D7}"/>
              </a:ext>
            </a:extLst>
          </p:cNvPr>
          <p:cNvSpPr txBox="1"/>
          <p:nvPr/>
        </p:nvSpPr>
        <p:spPr>
          <a:xfrm>
            <a:off x="7264777" y="1151403"/>
            <a:ext cx="198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Metabolite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5E2EA-6DC8-A34F-B9F2-073D4419A838}"/>
              </a:ext>
            </a:extLst>
          </p:cNvPr>
          <p:cNvSpPr txBox="1"/>
          <p:nvPr/>
        </p:nvSpPr>
        <p:spPr>
          <a:xfrm>
            <a:off x="689426" y="3010052"/>
            <a:ext cx="18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Genomics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854B8-2773-0948-945F-96FCCF0DC560}"/>
              </a:ext>
            </a:extLst>
          </p:cNvPr>
          <p:cNvSpPr txBox="1"/>
          <p:nvPr/>
        </p:nvSpPr>
        <p:spPr>
          <a:xfrm>
            <a:off x="2671408" y="2993664"/>
            <a:ext cx="246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Transcriptomics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7CE40-5753-AE44-9E32-A7CFF0DA857D}"/>
              </a:ext>
            </a:extLst>
          </p:cNvPr>
          <p:cNvSpPr txBox="1"/>
          <p:nvPr/>
        </p:nvSpPr>
        <p:spPr>
          <a:xfrm>
            <a:off x="5167452" y="2993664"/>
            <a:ext cx="246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Proteomics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60F7F-3C45-C84B-9D7E-BEB720E67FB5}"/>
              </a:ext>
            </a:extLst>
          </p:cNvPr>
          <p:cNvSpPr txBox="1"/>
          <p:nvPr/>
        </p:nvSpPr>
        <p:spPr>
          <a:xfrm>
            <a:off x="7228112" y="3010052"/>
            <a:ext cx="208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Metabolomics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B2287F-5056-2947-9ED8-F0D6592D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2" y="1696508"/>
            <a:ext cx="1474848" cy="1251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E2FCCD-D68B-1B44-A7D3-4EEA1599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518" y="1696507"/>
            <a:ext cx="1486188" cy="1251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24D622-C275-E940-B67F-ECC0F5336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572" y="1696508"/>
            <a:ext cx="1470890" cy="1251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5383D7-B0EA-B44B-9128-89CDB7E55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573" y="1835055"/>
            <a:ext cx="1176452" cy="101469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1BCD1D8-8A08-9F4A-87C0-E48B036A8D42}"/>
              </a:ext>
            </a:extLst>
          </p:cNvPr>
          <p:cNvSpPr txBox="1">
            <a:spLocks/>
          </p:cNvSpPr>
          <p:nvPr/>
        </p:nvSpPr>
        <p:spPr bwMode="auto">
          <a:xfrm>
            <a:off x="533400" y="186262"/>
            <a:ext cx="510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Data management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1F1A5-18DF-D54D-92ED-03F7C5607491}"/>
              </a:ext>
            </a:extLst>
          </p:cNvPr>
          <p:cNvSpPr/>
          <p:nvPr/>
        </p:nvSpPr>
        <p:spPr>
          <a:xfrm>
            <a:off x="282494" y="3753330"/>
            <a:ext cx="86947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i="1" dirty="0"/>
              <a:t>Can metabolomics learn from the other </a:t>
            </a:r>
            <a:r>
              <a:rPr lang="en-GB" i="1" dirty="0" smtClean="0"/>
              <a:t>omics and ensure how we go forward will be of maximum benefit as well as not being silo based?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0C095-46F8-244B-9029-10A1B3349F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952"/>
          <a:stretch/>
        </p:blipFill>
        <p:spPr>
          <a:xfrm>
            <a:off x="4502990" y="5141343"/>
            <a:ext cx="4515706" cy="87144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7F8CF89-0987-7A44-8510-02189F2649AC}"/>
              </a:ext>
            </a:extLst>
          </p:cNvPr>
          <p:cNvSpPr txBox="1">
            <a:spLocks/>
          </p:cNvSpPr>
          <p:nvPr/>
        </p:nvSpPr>
        <p:spPr bwMode="auto">
          <a:xfrm>
            <a:off x="314003" y="736724"/>
            <a:ext cx="510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Learn from the past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686743-9A5E-5245-9917-597D711C7047}"/>
              </a:ext>
            </a:extLst>
          </p:cNvPr>
          <p:cNvSpPr txBox="1">
            <a:spLocks/>
          </p:cNvSpPr>
          <p:nvPr/>
        </p:nvSpPr>
        <p:spPr bwMode="auto">
          <a:xfrm>
            <a:off x="533400" y="186262"/>
            <a:ext cx="510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</a:rPr>
              <a:t>building the community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96B5F-BB4A-DC4A-9D70-A65E884C5BC0}"/>
              </a:ext>
            </a:extLst>
          </p:cNvPr>
          <p:cNvSpPr/>
          <p:nvPr/>
        </p:nvSpPr>
        <p:spPr>
          <a:xfrm>
            <a:off x="3769" y="1318068"/>
            <a:ext cx="881422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+mn-lt"/>
              </a:rPr>
              <a:t>In 2017, researchers in the field of metabolomics got together in Frankfurt, Germany to discuss the </a:t>
            </a:r>
          </a:p>
          <a:p>
            <a:pPr algn="just"/>
            <a:endParaRPr lang="en-GB" dirty="0" smtClean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Priorities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C</a:t>
            </a:r>
            <a:r>
              <a:rPr lang="en-GB" dirty="0" smtClean="0">
                <a:latin typeface="+mn-lt"/>
              </a:rPr>
              <a:t>hallenges </a:t>
            </a:r>
            <a:endParaRPr lang="en-GB" dirty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B</a:t>
            </a:r>
            <a:r>
              <a:rPr lang="en-GB" dirty="0" smtClean="0">
                <a:latin typeface="+mn-lt"/>
              </a:rPr>
              <a:t>ottlenecks </a:t>
            </a:r>
          </a:p>
          <a:p>
            <a:pPr algn="just"/>
            <a:endParaRPr lang="en-GB" dirty="0" smtClean="0">
              <a:latin typeface="+mn-lt"/>
            </a:endParaRPr>
          </a:p>
          <a:p>
            <a:pPr algn="just"/>
            <a:r>
              <a:rPr lang="en-GB" dirty="0" smtClean="0">
                <a:latin typeface="+mn-lt"/>
              </a:rPr>
              <a:t>that we face and want to address as a community</a:t>
            </a:r>
          </a:p>
          <a:p>
            <a:pPr algn="just"/>
            <a:endParaRPr lang="en-GB" dirty="0" smtClean="0">
              <a:latin typeface="+mn-lt"/>
            </a:endParaRPr>
          </a:p>
          <a:p>
            <a:r>
              <a:rPr lang="en-US" sz="2000" dirty="0" smtClean="0"/>
              <a:t>van </a:t>
            </a:r>
            <a:r>
              <a:rPr lang="en-US" sz="2000" dirty="0"/>
              <a:t>Rijswijk M, </a:t>
            </a:r>
            <a:r>
              <a:rPr lang="en-US" sz="2000" dirty="0" err="1"/>
              <a:t>Beirnaert</a:t>
            </a:r>
            <a:r>
              <a:rPr lang="en-US" sz="2000" dirty="0"/>
              <a:t> C, Caron C et al. The future of metabolomics in </a:t>
            </a:r>
            <a:r>
              <a:rPr lang="en-US" sz="2000" dirty="0" smtClean="0"/>
              <a:t>ELIXIR F1000Research </a:t>
            </a:r>
            <a:r>
              <a:rPr lang="en-US" sz="2000" dirty="0"/>
              <a:t>2017, 6(ELIXIR):1649 (</a:t>
            </a:r>
            <a:r>
              <a:rPr lang="en-US" sz="2000" dirty="0" err="1"/>
              <a:t>doi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10.12688/f1000research.12342.2</a:t>
            </a:r>
            <a:r>
              <a:rPr lang="en-US" sz="2000" dirty="0"/>
              <a:t>)</a:t>
            </a:r>
            <a:endParaRPr lang="en-GB" sz="2000" dirty="0" smtClean="0">
              <a:latin typeface="+mn-lt"/>
            </a:endParaRPr>
          </a:p>
          <a:p>
            <a:pPr algn="just"/>
            <a:endParaRPr lang="en-GB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12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686743-9A5E-5245-9917-597D711C7047}"/>
              </a:ext>
            </a:extLst>
          </p:cNvPr>
          <p:cNvSpPr txBox="1">
            <a:spLocks/>
          </p:cNvSpPr>
          <p:nvPr/>
        </p:nvSpPr>
        <p:spPr bwMode="auto">
          <a:xfrm>
            <a:off x="533400" y="186262"/>
            <a:ext cx="510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</a:rPr>
              <a:t>building the community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96B5F-BB4A-DC4A-9D70-A65E884C5BC0}"/>
              </a:ext>
            </a:extLst>
          </p:cNvPr>
          <p:cNvSpPr/>
          <p:nvPr/>
        </p:nvSpPr>
        <p:spPr>
          <a:xfrm>
            <a:off x="3770" y="1318067"/>
            <a:ext cx="890964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+mn-lt"/>
              </a:rPr>
              <a:t>Outcomes:</a:t>
            </a:r>
          </a:p>
          <a:p>
            <a:pPr algn="just"/>
            <a:endParaRPr lang="en-GB" dirty="0" smtClean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The selection of metabolite identification as being the biggest challenge and bottleneck and hence priority</a:t>
            </a:r>
          </a:p>
          <a:p>
            <a:pPr algn="just"/>
            <a:endParaRPr lang="en-GB" dirty="0" smtClean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Application to become an Elixir community (accepted)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 smtClean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Application for Elixir implementation study (accepted – starting June 2018)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/>
              <a:t>Will </a:t>
            </a:r>
            <a:r>
              <a:rPr lang="en-GB" dirty="0"/>
              <a:t>benefit from interactions with the existing five elixir platforms </a:t>
            </a:r>
            <a:r>
              <a:rPr lang="en-GB" dirty="0" smtClean="0"/>
              <a:t>and progress </a:t>
            </a:r>
            <a:r>
              <a:rPr lang="en-GB" dirty="0"/>
              <a:t>will contribute most to other elixir communities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/>
          </a:p>
          <a:p>
            <a:pPr algn="just"/>
            <a:endParaRPr lang="en-GB" dirty="0" smtClean="0">
              <a:latin typeface="+mn-lt"/>
            </a:endParaRPr>
          </a:p>
          <a:p>
            <a:pPr algn="just"/>
            <a:endParaRPr lang="en-GB" dirty="0" smtClean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686743-9A5E-5245-9917-597D711C7047}"/>
              </a:ext>
            </a:extLst>
          </p:cNvPr>
          <p:cNvSpPr txBox="1">
            <a:spLocks/>
          </p:cNvSpPr>
          <p:nvPr/>
        </p:nvSpPr>
        <p:spPr bwMode="auto">
          <a:xfrm>
            <a:off x="533400" y="186262"/>
            <a:ext cx="611389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</a:rPr>
              <a:t>implementation study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7666" y="1174364"/>
            <a:ext cx="7219784" cy="558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en-GB" b="1" dirty="0"/>
              <a:t>To create and extend metabolomics </a:t>
            </a:r>
            <a:r>
              <a:rPr lang="en-GB" b="1" dirty="0" smtClean="0"/>
              <a:t>datasets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endParaRPr lang="en-GB" b="1" dirty="0" smtClean="0"/>
          </a:p>
          <a:p>
            <a:pPr marL="34290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Supporting submission to and leveraging  metabolomics data in </a:t>
            </a:r>
            <a:r>
              <a:rPr lang="en-GB" dirty="0" err="1" smtClean="0"/>
              <a:t>MetaboLights</a:t>
            </a:r>
            <a:r>
              <a:rPr lang="en-GB" dirty="0" smtClean="0"/>
              <a:t> and </a:t>
            </a:r>
            <a:r>
              <a:rPr lang="en-GB" dirty="0" err="1" smtClean="0"/>
              <a:t>ChEBI</a:t>
            </a:r>
            <a:r>
              <a:rPr lang="en-GB" dirty="0" smtClean="0"/>
              <a:t> </a:t>
            </a:r>
            <a:r>
              <a:rPr lang="en-GB" dirty="0" smtClean="0"/>
              <a:t>ontology</a:t>
            </a:r>
          </a:p>
          <a:p>
            <a:pPr marL="34290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providing a reference set of </a:t>
            </a:r>
            <a:r>
              <a:rPr lang="en-GB" dirty="0" smtClean="0"/>
              <a:t>metabolites</a:t>
            </a:r>
          </a:p>
          <a:p>
            <a:pPr marL="34290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Should share across the international databases</a:t>
            </a:r>
            <a:endParaRPr lang="en-GB" dirty="0">
              <a:solidFill>
                <a:srgbClr val="FF0000"/>
              </a:solidFill>
            </a:endParaRPr>
          </a:p>
          <a:p>
            <a:pPr marL="342900" marR="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666666"/>
              </a:solidFill>
              <a:latin typeface="Calibri" panose="020F050202020403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666666"/>
              </a:solidFill>
              <a:latin typeface="Calibri" panose="020F050202020403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0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399661" y="1356076"/>
            <a:ext cx="8405669" cy="3021311"/>
            <a:chOff x="641676" y="1859723"/>
            <a:chExt cx="7606804" cy="2286234"/>
          </a:xfrm>
        </p:grpSpPr>
        <p:grpSp>
          <p:nvGrpSpPr>
            <p:cNvPr id="10" name="Group 9"/>
            <p:cNvGrpSpPr/>
            <p:nvPr/>
          </p:nvGrpSpPr>
          <p:grpSpPr>
            <a:xfrm>
              <a:off x="710692" y="1876707"/>
              <a:ext cx="1683211" cy="1445125"/>
              <a:chOff x="3163638" y="2141065"/>
              <a:chExt cx="1683211" cy="132783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3638" y="2150769"/>
                <a:ext cx="735549" cy="131813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833" r="21578" b="22953"/>
              <a:stretch/>
            </p:blipFill>
            <p:spPr>
              <a:xfrm>
                <a:off x="4039344" y="2141065"/>
                <a:ext cx="729747" cy="44604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0052" y="2580948"/>
                <a:ext cx="876797" cy="530205"/>
              </a:xfrm>
              <a:prstGeom prst="rect">
                <a:avLst/>
              </a:prstGeom>
            </p:spPr>
          </p:pic>
        </p:grpSp>
        <p:sp>
          <p:nvSpPr>
            <p:cNvPr id="31" name="Rectangle 30"/>
            <p:cNvSpPr/>
            <p:nvPr/>
          </p:nvSpPr>
          <p:spPr bwMode="auto">
            <a:xfrm>
              <a:off x="2596948" y="1881276"/>
              <a:ext cx="1752228" cy="2037408"/>
            </a:xfrm>
            <a:prstGeom prst="rect">
              <a:avLst/>
            </a:prstGeom>
            <a:noFill/>
            <a:ln w="95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8586" y="1972751"/>
              <a:ext cx="869492" cy="103971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/>
            <a:srcRect l="52344" t="12641"/>
            <a:stretch/>
          </p:blipFill>
          <p:spPr>
            <a:xfrm>
              <a:off x="6608773" y="2512819"/>
              <a:ext cx="484013" cy="7208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3775" y="1933628"/>
              <a:ext cx="978419" cy="75732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3775" y="3159162"/>
              <a:ext cx="1015850" cy="6621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0"/>
            <a:srcRect l="47740"/>
            <a:stretch/>
          </p:blipFill>
          <p:spPr>
            <a:xfrm>
              <a:off x="3689625" y="2688767"/>
              <a:ext cx="612052" cy="113314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/>
            <a:srcRect b="8705"/>
            <a:stretch/>
          </p:blipFill>
          <p:spPr>
            <a:xfrm flipH="1">
              <a:off x="1490756" y="3310703"/>
              <a:ext cx="900091" cy="5831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2"/>
            <a:srcRect t="44445"/>
            <a:stretch/>
          </p:blipFill>
          <p:spPr>
            <a:xfrm>
              <a:off x="1517105" y="2928998"/>
              <a:ext cx="870687" cy="39283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1676" y="3316867"/>
              <a:ext cx="876797" cy="578743"/>
            </a:xfrm>
            <a:prstGeom prst="rect">
              <a:avLst/>
            </a:prstGeom>
          </p:spPr>
        </p:pic>
        <p:sp>
          <p:nvSpPr>
            <p:cNvPr id="33" name="Rounded Rectangle 32"/>
            <p:cNvSpPr/>
            <p:nvPr/>
          </p:nvSpPr>
          <p:spPr bwMode="auto">
            <a:xfrm>
              <a:off x="2874224" y="3882700"/>
              <a:ext cx="1235471" cy="263257"/>
            </a:xfrm>
            <a:prstGeom prst="roundRect">
              <a:avLst/>
            </a:prstGeom>
            <a:solidFill>
              <a:srgbClr val="008000"/>
            </a:solidFill>
            <a:ln w="95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6200000">
                <a:schemeClr val="bg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97505" y="3879872"/>
              <a:ext cx="1406391" cy="231904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Sample Preparation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1676" y="1868772"/>
              <a:ext cx="1752228" cy="2037408"/>
            </a:xfrm>
            <a:prstGeom prst="rect">
              <a:avLst/>
            </a:prstGeom>
            <a:noFill/>
            <a:ln w="952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73776" y="2690954"/>
              <a:ext cx="536634" cy="46820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/>
            <a:srcRect l="68431" t="57984" r="6684" b="19181"/>
            <a:stretch/>
          </p:blipFill>
          <p:spPr>
            <a:xfrm>
              <a:off x="3210409" y="2688767"/>
              <a:ext cx="479216" cy="47039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55778" y="1981331"/>
              <a:ext cx="655070" cy="707436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894719" y="3870211"/>
              <a:ext cx="1314457" cy="263258"/>
              <a:chOff x="597821" y="3602880"/>
              <a:chExt cx="1314457" cy="233280"/>
            </a:xfrm>
          </p:grpSpPr>
          <p:sp>
            <p:nvSpPr>
              <p:cNvPr id="13" name="Rounded Rectangle 12"/>
              <p:cNvSpPr/>
              <p:nvPr/>
            </p:nvSpPr>
            <p:spPr bwMode="auto">
              <a:xfrm>
                <a:off x="622054" y="3602880"/>
                <a:ext cx="1235471" cy="233280"/>
              </a:xfrm>
              <a:prstGeom prst="roundRect">
                <a:avLst/>
              </a:prstGeom>
              <a:solidFill>
                <a:srgbClr val="000090"/>
              </a:solidFill>
              <a:ln w="952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6200000">
                  <a:schemeClr val="bg1">
                    <a:alpha val="50000"/>
                  </a:schemeClr>
                </a:inn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981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97821" y="3609930"/>
                <a:ext cx="1314457" cy="20549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Sample Collection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17"/>
            <a:srcRect l="81106" b="61204"/>
            <a:stretch/>
          </p:blipFill>
          <p:spPr>
            <a:xfrm>
              <a:off x="6520912" y="1887268"/>
              <a:ext cx="721474" cy="54798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8"/>
            <a:srcRect l="4111" t="40579" r="80314" b="40312"/>
            <a:stretch/>
          </p:blipFill>
          <p:spPr>
            <a:xfrm>
              <a:off x="6582747" y="3302499"/>
              <a:ext cx="659639" cy="5255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9"/>
            <a:srcRect l="51978" t="36788" r="27169" b="39906"/>
            <a:stretch/>
          </p:blipFill>
          <p:spPr>
            <a:xfrm>
              <a:off x="4543348" y="1859723"/>
              <a:ext cx="1752228" cy="1515806"/>
            </a:xfrm>
            <a:prstGeom prst="rect">
              <a:avLst/>
            </a:prstGeom>
          </p:spPr>
        </p:pic>
        <p:sp>
          <p:nvSpPr>
            <p:cNvPr id="3" name="Chevron 2"/>
            <p:cNvSpPr/>
            <p:nvPr/>
          </p:nvSpPr>
          <p:spPr bwMode="auto">
            <a:xfrm>
              <a:off x="2321324" y="2710914"/>
              <a:ext cx="352451" cy="390864"/>
            </a:xfrm>
            <a:prstGeom prst="chevron">
              <a:avLst/>
            </a:prstGeom>
            <a:gradFill flip="none" rotWithShape="1">
              <a:gsLst>
                <a:gs pos="0">
                  <a:srgbClr val="000090"/>
                </a:gs>
                <a:gs pos="100000">
                  <a:srgbClr val="FFFFFF"/>
                </a:gs>
              </a:gsLst>
              <a:lin ang="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0"/>
            <a:srcRect l="16984" t="4445" r="8615"/>
            <a:stretch/>
          </p:blipFill>
          <p:spPr>
            <a:xfrm>
              <a:off x="5871089" y="3312066"/>
              <a:ext cx="374836" cy="57689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93603" y="3337794"/>
              <a:ext cx="631883" cy="5560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2"/>
            <a:srcRect r="50000" b="49661"/>
            <a:stretch/>
          </p:blipFill>
          <p:spPr>
            <a:xfrm>
              <a:off x="5234493" y="3427864"/>
              <a:ext cx="516502" cy="38673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4551542" y="2492607"/>
              <a:ext cx="95290" cy="194880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496252" y="1881276"/>
              <a:ext cx="1752228" cy="2037408"/>
            </a:xfrm>
            <a:prstGeom prst="rect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543348" y="1881276"/>
              <a:ext cx="1752228" cy="2037408"/>
            </a:xfrm>
            <a:prstGeom prst="rect">
              <a:avLst/>
            </a:prstGeom>
            <a:noFill/>
            <a:ln w="9525" cap="flat" cmpd="sng" algn="ctr">
              <a:solidFill>
                <a:srgbClr val="1598C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Chevron 39"/>
            <p:cNvSpPr/>
            <p:nvPr/>
          </p:nvSpPr>
          <p:spPr bwMode="auto">
            <a:xfrm>
              <a:off x="4286187" y="2710914"/>
              <a:ext cx="352451" cy="390864"/>
            </a:xfrm>
            <a:prstGeom prst="chevron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rgbClr val="FFFFFF"/>
                </a:gs>
              </a:gsLst>
              <a:lin ang="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Chevron 43"/>
            <p:cNvSpPr/>
            <p:nvPr/>
          </p:nvSpPr>
          <p:spPr bwMode="auto">
            <a:xfrm>
              <a:off x="6209966" y="2710914"/>
              <a:ext cx="352451" cy="390864"/>
            </a:xfrm>
            <a:prstGeom prst="chevron">
              <a:avLst/>
            </a:prstGeom>
            <a:gradFill flip="none" rotWithShape="1">
              <a:gsLst>
                <a:gs pos="0">
                  <a:srgbClr val="1598C5"/>
                </a:gs>
                <a:gs pos="100000">
                  <a:srgbClr val="FFFFFF"/>
                </a:gs>
              </a:gsLst>
              <a:lin ang="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4820624" y="3882700"/>
              <a:ext cx="1235471" cy="263257"/>
            </a:xfrm>
            <a:prstGeom prst="roundRect">
              <a:avLst/>
            </a:prstGeom>
            <a:solidFill>
              <a:srgbClr val="1598C5"/>
            </a:solidFill>
            <a:ln w="9525" cap="flat" cmpd="sng" algn="ctr">
              <a:solidFill>
                <a:srgbClr val="1598C5"/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6200000">
                <a:schemeClr val="bg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05010" y="3892093"/>
              <a:ext cx="1333682" cy="231904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Analytical Analysis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6747608" y="3882700"/>
              <a:ext cx="1235471" cy="263257"/>
            </a:xfrm>
            <a:prstGeom prst="roundRect">
              <a:avLst/>
            </a:prstGeom>
            <a:solidFill>
              <a:srgbClr val="FF6600"/>
            </a:solidFill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6200000">
                <a:schemeClr val="bg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61933" y="3897445"/>
              <a:ext cx="1488413" cy="231904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    Data Interpretation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70" y="3705120"/>
              <a:ext cx="683108" cy="12698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61" r="8647" b="13036"/>
            <a:stretch/>
          </p:blipFill>
          <p:spPr>
            <a:xfrm>
              <a:off x="7394869" y="3250238"/>
              <a:ext cx="466294" cy="10452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394869" y="3528516"/>
              <a:ext cx="344378" cy="11773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675708" y="3400520"/>
              <a:ext cx="491066" cy="114629"/>
            </a:xfrm>
            <a:prstGeom prst="rect">
              <a:avLst/>
            </a:prstGeom>
          </p:spPr>
        </p:pic>
      </p:grpSp>
      <p:sp>
        <p:nvSpPr>
          <p:cNvPr id="57" name="Title 1"/>
          <p:cNvSpPr txBox="1">
            <a:spLocks/>
          </p:cNvSpPr>
          <p:nvPr/>
        </p:nvSpPr>
        <p:spPr bwMode="auto">
          <a:xfrm>
            <a:off x="533400" y="186262"/>
            <a:ext cx="510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study design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9B030-A89E-8D4A-B064-74413C3C9E25}"/>
              </a:ext>
            </a:extLst>
          </p:cNvPr>
          <p:cNvSpPr txBox="1"/>
          <p:nvPr/>
        </p:nvSpPr>
        <p:spPr>
          <a:xfrm>
            <a:off x="3337565" y="4781101"/>
            <a:ext cx="2427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workflow</a:t>
            </a:r>
          </a:p>
        </p:txBody>
      </p:sp>
    </p:spTree>
    <p:extLst>
      <p:ext uri="{BB962C8B-B14F-4D97-AF65-F5344CB8AC3E}">
        <p14:creationId xmlns:p14="http://schemas.microsoft.com/office/powerpoint/2010/main" val="277038723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686743-9A5E-5245-9917-597D711C7047}"/>
              </a:ext>
            </a:extLst>
          </p:cNvPr>
          <p:cNvSpPr txBox="1">
            <a:spLocks/>
          </p:cNvSpPr>
          <p:nvPr/>
        </p:nvSpPr>
        <p:spPr bwMode="auto">
          <a:xfrm>
            <a:off x="533400" y="186262"/>
            <a:ext cx="611389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</a:rPr>
              <a:t>implementation study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42" y="1174364"/>
            <a:ext cx="8603311" cy="606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To develop data analysis workflows for </a:t>
            </a:r>
            <a:r>
              <a:rPr lang="en-GB" b="1" dirty="0" smtClean="0"/>
              <a:t>metabolomics</a:t>
            </a:r>
          </a:p>
          <a:p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GB" dirty="0" smtClean="0"/>
              <a:t>ill </a:t>
            </a:r>
            <a:r>
              <a:rPr lang="en-GB" dirty="0"/>
              <a:t>work </a:t>
            </a:r>
            <a:r>
              <a:rPr lang="en-GB" dirty="0" smtClean="0"/>
              <a:t>with workflow </a:t>
            </a:r>
            <a:r>
              <a:rPr lang="en-GB" dirty="0"/>
              <a:t>management e-infrastructures such as Workflow4Metabolomics, </a:t>
            </a:r>
            <a:r>
              <a:rPr lang="en-GB" dirty="0" err="1"/>
              <a:t>PhenoMeNal</a:t>
            </a:r>
            <a:r>
              <a:rPr lang="en-GB" dirty="0"/>
              <a:t>, and </a:t>
            </a:r>
            <a:r>
              <a:rPr lang="en-GB" dirty="0">
                <a:hlinkClick r:id="rId3"/>
              </a:rPr>
              <a:t>Galaxy-M</a:t>
            </a:r>
            <a:r>
              <a:rPr lang="en-GB" dirty="0"/>
              <a:t> to develop the user-friendly, modular, and reproducible data analysis needed by the experimental community. </a:t>
            </a: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marR="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These will be run, saved, shared, and publicly referenced with digital object identifiers, and included in the ELIXIR </a:t>
            </a:r>
            <a:r>
              <a:rPr lang="en-GB" dirty="0" err="1">
                <a:hlinkClick r:id="rId4"/>
              </a:rPr>
              <a:t>bio.tools</a:t>
            </a:r>
            <a:r>
              <a:rPr lang="en-GB" dirty="0">
                <a:hlinkClick r:id="rId4"/>
              </a:rPr>
              <a:t> registry</a:t>
            </a:r>
            <a:r>
              <a:rPr lang="en-GB" dirty="0" smtClean="0"/>
              <a:t>.</a:t>
            </a:r>
          </a:p>
          <a:p>
            <a:pPr marL="342900" marR="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Should collaborate internationally to get other tools and resources into this environment</a:t>
            </a:r>
            <a:endParaRPr lang="en-GB" dirty="0" smtClean="0">
              <a:solidFill>
                <a:srgbClr val="FF0000"/>
              </a:solidFill>
            </a:endParaRPr>
          </a:p>
          <a:p>
            <a:pPr marL="342900" marR="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666666"/>
              </a:solidFill>
              <a:latin typeface="Calibri" panose="020F050202020403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0" indent="-34290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666666"/>
              </a:solidFill>
              <a:latin typeface="Calibri" panose="020F050202020403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686743-9A5E-5245-9917-597D711C7047}"/>
              </a:ext>
            </a:extLst>
          </p:cNvPr>
          <p:cNvSpPr txBox="1">
            <a:spLocks/>
          </p:cNvSpPr>
          <p:nvPr/>
        </p:nvSpPr>
        <p:spPr bwMode="auto">
          <a:xfrm>
            <a:off x="533400" y="186262"/>
            <a:ext cx="611389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</a:rPr>
              <a:t>implementation study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5517" y="-679817"/>
            <a:ext cx="835682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r>
              <a:rPr lang="en-GB" b="1" dirty="0" smtClean="0"/>
              <a:t>To </a:t>
            </a:r>
            <a:r>
              <a:rPr lang="en-GB" b="1" dirty="0"/>
              <a:t>support computing with large-scale metabolomics </a:t>
            </a:r>
            <a:r>
              <a:rPr lang="en-GB" b="1" dirty="0" smtClean="0"/>
              <a:t>data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  <a:r>
              <a:rPr lang="en-GB" dirty="0" err="1" smtClean="0"/>
              <a:t>PhenoMeNal</a:t>
            </a:r>
            <a:r>
              <a:rPr lang="en-GB" dirty="0" smtClean="0"/>
              <a:t> e-infrastructure </a:t>
            </a:r>
            <a:r>
              <a:rPr lang="en-GB" dirty="0"/>
              <a:t>enables researchers to </a:t>
            </a:r>
            <a:r>
              <a:rPr lang="en-GB" dirty="0" smtClean="0"/>
              <a:t>use metabolomics </a:t>
            </a:r>
            <a:r>
              <a:rPr lang="en-GB" dirty="0"/>
              <a:t>workflows in public clouds (Amazon EC2, Google Cloud Platform) or in-house OpenStack environments in cases where sensitive data cannot leave the </a:t>
            </a:r>
            <a:r>
              <a:rPr lang="en-GB" dirty="0" smtClean="0"/>
              <a:t>institution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 Reduces the need for bioinformatics knowledge and focus on the interpretation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 Enables reproducibility and submission to public resources where </a:t>
            </a:r>
            <a:r>
              <a:rPr lang="en-GB" dirty="0" smtClean="0"/>
              <a:t>appropriate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dirty="0" smtClean="0">
                <a:solidFill>
                  <a:srgbClr val="FF0000"/>
                </a:solidFill>
              </a:rPr>
              <a:t>open to new contributors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686743-9A5E-5245-9917-597D711C7047}"/>
              </a:ext>
            </a:extLst>
          </p:cNvPr>
          <p:cNvSpPr txBox="1">
            <a:spLocks/>
          </p:cNvSpPr>
          <p:nvPr/>
        </p:nvSpPr>
        <p:spPr bwMode="auto">
          <a:xfrm>
            <a:off x="533400" y="186262"/>
            <a:ext cx="611389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</a:rPr>
              <a:t>why metabolite identification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6247" y="1174364"/>
            <a:ext cx="830116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To increase the metabolomics training </a:t>
            </a:r>
            <a:r>
              <a:rPr lang="en-GB" b="1" dirty="0" smtClean="0"/>
              <a:t>available</a:t>
            </a:r>
          </a:p>
          <a:p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Will expand </a:t>
            </a:r>
            <a:r>
              <a:rPr lang="en-GB" dirty="0"/>
              <a:t>the delivery of metabolomics courses, for example through the European Metabolomics Training Coordination Group </a:t>
            </a:r>
            <a:r>
              <a:rPr lang="en-GB" dirty="0" smtClean="0"/>
              <a:t>network</a:t>
            </a:r>
            <a:r>
              <a:rPr lang="en-GB" dirty="0" smtClean="0"/>
              <a:t>.</a:t>
            </a: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GB" dirty="0" smtClean="0"/>
              <a:t>ill </a:t>
            </a:r>
            <a:r>
              <a:rPr lang="en-GB" dirty="0"/>
              <a:t>create training partnerships with instrument vendors to increase the quality of training material and facilities. </a:t>
            </a: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Discussing with Metabolomics Workbench how we share this effort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5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D5D7-E257-B644-B383-C364A64B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 Metabolomics Implementation Study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85915"/>
              </p:ext>
            </p:extLst>
          </p:nvPr>
        </p:nvGraphicFramePr>
        <p:xfrm>
          <a:off x="604299" y="1049573"/>
          <a:ext cx="6424653" cy="4445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0618">
                  <a:extLst>
                    <a:ext uri="{9D8B030D-6E8A-4147-A177-3AD203B41FA5}">
                      <a16:colId xmlns:a16="http://schemas.microsoft.com/office/drawing/2014/main" val="3390999977"/>
                    </a:ext>
                  </a:extLst>
                </a:gridCol>
                <a:gridCol w="1869230">
                  <a:extLst>
                    <a:ext uri="{9D8B030D-6E8A-4147-A177-3AD203B41FA5}">
                      <a16:colId xmlns:a16="http://schemas.microsoft.com/office/drawing/2014/main" val="4273055826"/>
                    </a:ext>
                  </a:extLst>
                </a:gridCol>
                <a:gridCol w="3544805">
                  <a:extLst>
                    <a:ext uri="{9D8B030D-6E8A-4147-A177-3AD203B41FA5}">
                      <a16:colId xmlns:a16="http://schemas.microsoft.com/office/drawing/2014/main" val="2933536315"/>
                    </a:ext>
                  </a:extLst>
                </a:gridCol>
              </a:tblGrid>
              <a:tr h="1551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500" kern="0">
                          <a:effectLst/>
                        </a:rPr>
                        <a:t>Node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500" kern="0">
                          <a:effectLst/>
                        </a:rPr>
                        <a:t>Name of PIs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500" kern="0">
                          <a:effectLst/>
                        </a:rPr>
                        <a:t>Action line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834315346"/>
                  </a:ext>
                </a:extLst>
              </a:tr>
              <a:tr h="6758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ELIXIR-NL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600" kern="0">
                          <a:effectLst/>
                        </a:rPr>
                        <a:t>Thomas Hankemeier (lead) and Merlijn van Rijswijk (coordination) / Chris Evelo / Egon Willighagen 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Coordination, interaction with other user communities / Interoperability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1283539099"/>
                  </a:ext>
                </a:extLst>
              </a:tr>
              <a:tr h="2286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EMBL-EBI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Claire O’Donovan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 dirty="0">
                          <a:effectLst/>
                        </a:rPr>
                        <a:t>Data / Interoperability</a:t>
                      </a:r>
                      <a:endParaRPr lang="en-US" sz="500" b="1" kern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3251157630"/>
                  </a:ext>
                </a:extLst>
              </a:tr>
              <a:tr h="4711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ELIXIR-FR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</a:rPr>
                        <a:t>Etienne Thevenot / Franck Giacomoni / Caron Christophe / </a:t>
                      </a:r>
                      <a:endParaRPr lang="en-US" sz="5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</a:rPr>
                        <a:t>Victoria Dominguez</a:t>
                      </a:r>
                      <a:endParaRPr lang="en-US" sz="5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Tools / Data / Interoperability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3222156116"/>
                  </a:ext>
                </a:extLst>
              </a:tr>
              <a:tr h="6758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ELIXIR-UK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 dirty="0">
                          <a:effectLst/>
                        </a:rPr>
                        <a:t>Mark </a:t>
                      </a:r>
                      <a:r>
                        <a:rPr lang="en-GB" sz="600" kern="0" dirty="0" err="1">
                          <a:effectLst/>
                        </a:rPr>
                        <a:t>Viant</a:t>
                      </a:r>
                      <a:r>
                        <a:rPr lang="en-GB" sz="600" kern="0" dirty="0">
                          <a:effectLst/>
                        </a:rPr>
                        <a:t> / Rick Dunn / Ralf Weber / Susanna </a:t>
                      </a:r>
                      <a:r>
                        <a:rPr lang="en-GB" sz="600" kern="0" dirty="0" err="1">
                          <a:effectLst/>
                        </a:rPr>
                        <a:t>Sansone</a:t>
                      </a:r>
                      <a:r>
                        <a:rPr lang="en-GB" sz="600" kern="0" dirty="0">
                          <a:effectLst/>
                        </a:rPr>
                        <a:t> / Philippe Rocca-Serra / Tim </a:t>
                      </a:r>
                      <a:r>
                        <a:rPr lang="en-GB" sz="600" kern="0" dirty="0" err="1">
                          <a:effectLst/>
                        </a:rPr>
                        <a:t>Ebbels</a:t>
                      </a:r>
                      <a:r>
                        <a:rPr lang="en-GB" sz="600" kern="0" dirty="0">
                          <a:effectLst/>
                        </a:rPr>
                        <a:t> / Bobby Glen</a:t>
                      </a:r>
                      <a:endParaRPr lang="en-US" sz="500" b="1" kern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 dirty="0">
                          <a:effectLst/>
                        </a:rPr>
                        <a:t>Training / Data / Interoperability </a:t>
                      </a:r>
                      <a:endParaRPr lang="en-US" sz="500" b="1" kern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782906059"/>
                  </a:ext>
                </a:extLst>
              </a:tr>
              <a:tr h="266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ELIXIR-DE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 dirty="0">
                          <a:effectLst/>
                        </a:rPr>
                        <a:t>Chris Steinbeck / Steffen Neumann</a:t>
                      </a:r>
                      <a:endParaRPr lang="en-US" sz="500" b="1" kern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 dirty="0">
                          <a:effectLst/>
                        </a:rPr>
                        <a:t>Data / Interoperability</a:t>
                      </a:r>
                      <a:endParaRPr lang="en-US" sz="500" b="1" kern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1710200906"/>
                  </a:ext>
                </a:extLst>
              </a:tr>
              <a:tr h="3688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ELIXIR-SP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</a:rPr>
                        <a:t>Marta Cascante/ Vitaly Selivanov / Pedro de Atauri</a:t>
                      </a:r>
                      <a:endParaRPr lang="en-US" sz="5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Data / Interoperability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3452061310"/>
                  </a:ext>
                </a:extLst>
              </a:tr>
              <a:tr h="3688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ELIXIR-GR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</a:rPr>
                        <a:t>Maria Klapa/ Nicholas Moschonas / Martin Reczko</a:t>
                      </a:r>
                      <a:endParaRPr lang="en-US" sz="5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 dirty="0">
                          <a:effectLst/>
                        </a:rPr>
                        <a:t>Tools / Data / </a:t>
                      </a:r>
                      <a:r>
                        <a:rPr lang="en-GB" sz="600" kern="0" dirty="0" smtClean="0">
                          <a:effectLst/>
                        </a:rPr>
                        <a:t>Interoperability</a:t>
                      </a:r>
                      <a:endParaRPr lang="en-US" sz="500" b="1" kern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978089692"/>
                  </a:ext>
                </a:extLst>
              </a:tr>
              <a:tr h="266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ELIXIR-SE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</a:rPr>
                        <a:t>Ola Spjuth / Kim Kultima</a:t>
                      </a:r>
                      <a:endParaRPr lang="en-US" sz="5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Compute / Tools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693688820"/>
                  </a:ext>
                </a:extLst>
              </a:tr>
              <a:tr h="266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ELIXIR-IT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</a:rPr>
                        <a:t>Gianluigi Zanetti / Luca Pireddu</a:t>
                      </a:r>
                      <a:endParaRPr lang="en-US" sz="5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 dirty="0" smtClean="0">
                          <a:effectLst/>
                        </a:rPr>
                        <a:t>Tools</a:t>
                      </a:r>
                      <a:endParaRPr lang="en-US" sz="500" b="1" kern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2373612331"/>
                  </a:ext>
                </a:extLst>
              </a:tr>
              <a:tr h="266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ELIXIR-EST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</a:rPr>
                        <a:t>Ruth Shimmo / Kairi Koort</a:t>
                      </a:r>
                      <a:endParaRPr lang="en-US" sz="5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Data / Interoperability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958642191"/>
                  </a:ext>
                </a:extLst>
              </a:tr>
              <a:tr h="266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ELIXIR-CH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</a:rPr>
                        <a:t>Alan Bridge / Ioannis Xenarios</a:t>
                      </a:r>
                      <a:endParaRPr lang="en-US" sz="5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Data / Interoperability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1941737036"/>
                  </a:ext>
                </a:extLst>
              </a:tr>
              <a:tr h="1691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>
                          <a:effectLst/>
                        </a:rPr>
                        <a:t>ELIXIR-BE</a:t>
                      </a:r>
                      <a:endParaRPr lang="en-US" sz="500" b="1" ker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</a:rPr>
                        <a:t>Dirk Valkenborg</a:t>
                      </a:r>
                      <a:endParaRPr lang="en-US" sz="5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0282" marR="30282" marT="30282" marB="30282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kern="0" dirty="0">
                          <a:effectLst/>
                        </a:rPr>
                        <a:t>Tools</a:t>
                      </a:r>
                      <a:endParaRPr lang="en-US" sz="500" b="1" kern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30282" marR="30282" marT="30282" marB="30282"/>
                </a:tc>
                <a:extLst>
                  <a:ext uri="{0D108BD9-81ED-4DB2-BD59-A6C34878D82A}">
                    <a16:rowId xmlns:a16="http://schemas.microsoft.com/office/drawing/2014/main" val="666822018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7440" y="1427758"/>
            <a:ext cx="499607" cy="2997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35843" y="4313077"/>
            <a:ext cx="447336" cy="2684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09" y="4961141"/>
            <a:ext cx="427555" cy="2565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56" y="5269344"/>
            <a:ext cx="386963" cy="2579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80" y="4662386"/>
            <a:ext cx="411809" cy="2470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41" y="3973401"/>
            <a:ext cx="433924" cy="2748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809" y="2834142"/>
            <a:ext cx="458300" cy="2902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0639" y="2330554"/>
            <a:ext cx="455627" cy="2885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7137440" y="3274704"/>
            <a:ext cx="451317" cy="2707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7440" y="3629681"/>
            <a:ext cx="432557" cy="259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6929" y="1860869"/>
            <a:ext cx="613788" cy="33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41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18 at 09.26.5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2"/>
          <a:stretch/>
        </p:blipFill>
        <p:spPr>
          <a:xfrm>
            <a:off x="1140154" y="25009834"/>
            <a:ext cx="4356100" cy="16466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6760" y="1190288"/>
            <a:ext cx="5902385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           </a:t>
            </a:r>
            <a:r>
              <a:rPr lang="en-US" sz="3200" b="1" u="sng" dirty="0"/>
              <a:t>FAIR </a:t>
            </a:r>
            <a:r>
              <a:rPr lang="en-US" sz="3200" u="sng" dirty="0"/>
              <a:t>Guiding </a:t>
            </a:r>
            <a:r>
              <a:rPr lang="en-US" sz="3200" u="sng" dirty="0" smtClean="0"/>
              <a:t>Principles</a:t>
            </a:r>
            <a:endParaRPr lang="en-US" sz="3200" u="sng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R</a:t>
            </a:r>
            <a:r>
              <a:rPr lang="en-US" dirty="0"/>
              <a:t>e-useable</a:t>
            </a:r>
          </a:p>
        </p:txBody>
      </p:sp>
      <p:pic>
        <p:nvPicPr>
          <p:cNvPr id="7" name="Picture 6" descr="Screen Shot 2017-05-19 at 10.42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44" y="2399013"/>
            <a:ext cx="4329784" cy="26174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EC01D1F-0BD4-BC41-A34A-32EBEBF744FE}"/>
              </a:ext>
            </a:extLst>
          </p:cNvPr>
          <p:cNvSpPr txBox="1">
            <a:spLocks/>
          </p:cNvSpPr>
          <p:nvPr/>
        </p:nvSpPr>
        <p:spPr bwMode="auto">
          <a:xfrm>
            <a:off x="533400" y="186262"/>
            <a:ext cx="510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Data management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6397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45D9-0EBA-C742-8C11-B70EE6B4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MetaboLights - Open Source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213D-DA86-4544-B8AE-230552942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4759354"/>
            <a:ext cx="8153400" cy="1339442"/>
          </a:xfrm>
        </p:spPr>
        <p:txBody>
          <a:bodyPr/>
          <a:lstStyle/>
          <a:p>
            <a:r>
              <a:rPr lang="en-US" dirty="0"/>
              <a:t>Cross species, cross technique</a:t>
            </a:r>
          </a:p>
          <a:p>
            <a:r>
              <a:rPr lang="en-US" dirty="0"/>
              <a:t>Comprehensive information collection</a:t>
            </a:r>
          </a:p>
          <a:p>
            <a:r>
              <a:rPr lang="en-US" dirty="0"/>
              <a:t>Open access, discoverable through various portals  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694EF-47BD-4549-AFE9-AD4DE687974D}"/>
              </a:ext>
            </a:extLst>
          </p:cNvPr>
          <p:cNvGrpSpPr/>
          <p:nvPr/>
        </p:nvGrpSpPr>
        <p:grpSpPr>
          <a:xfrm>
            <a:off x="453005" y="1201474"/>
            <a:ext cx="8225406" cy="3326820"/>
            <a:chOff x="939672" y="971171"/>
            <a:chExt cx="8405669" cy="30213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E1DD09-C4AA-F443-A031-7C4D4E53874B}"/>
                </a:ext>
              </a:extLst>
            </p:cNvPr>
            <p:cNvGrpSpPr/>
            <p:nvPr/>
          </p:nvGrpSpPr>
          <p:grpSpPr>
            <a:xfrm>
              <a:off x="939672" y="971171"/>
              <a:ext cx="8405669" cy="3021311"/>
              <a:chOff x="641676" y="1859723"/>
              <a:chExt cx="7606804" cy="22862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B4909CC-632F-A742-93FD-971D4832E3C4}"/>
                  </a:ext>
                </a:extLst>
              </p:cNvPr>
              <p:cNvGrpSpPr/>
              <p:nvPr/>
            </p:nvGrpSpPr>
            <p:grpSpPr>
              <a:xfrm>
                <a:off x="710692" y="1876707"/>
                <a:ext cx="1683211" cy="1445125"/>
                <a:chOff x="3163638" y="2141065"/>
                <a:chExt cx="1683211" cy="1327834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4534AF48-C279-8842-804E-E835838A6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63638" y="2150769"/>
                  <a:ext cx="735549" cy="131813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4A3D68D2-DAA1-6345-844B-040DD5E23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833" r="21578" b="22953"/>
                <a:stretch/>
              </p:blipFill>
              <p:spPr>
                <a:xfrm>
                  <a:off x="4039344" y="2141065"/>
                  <a:ext cx="729747" cy="44604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99C2D459-7AB1-C244-8645-2FF047A56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70052" y="2580948"/>
                  <a:ext cx="876797" cy="530205"/>
                </a:xfrm>
                <a:prstGeom prst="rect">
                  <a:avLst/>
                </a:prstGeom>
              </p:spPr>
            </p:pic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F1112B8-8AD2-EB4E-91A1-987C3A8D0B67}"/>
                  </a:ext>
                </a:extLst>
              </p:cNvPr>
              <p:cNvSpPr/>
              <p:nvPr/>
            </p:nvSpPr>
            <p:spPr bwMode="auto">
              <a:xfrm>
                <a:off x="2596948" y="1881276"/>
                <a:ext cx="1752228" cy="2037408"/>
              </a:xfrm>
              <a:prstGeom prst="rect">
                <a:avLst/>
              </a:prstGeom>
              <a:noFill/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>
                  <a:latin typeface="Arial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4AC0D2D-4F17-CA45-8115-E403F10C6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2513" y="1972751"/>
                <a:ext cx="895564" cy="87700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90FE28F-0F99-CE49-9BCE-EED08C6EB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3775" y="1933628"/>
                <a:ext cx="978419" cy="75732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E3F5AAE-FAD1-8544-A506-B34419738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3775" y="3159162"/>
                <a:ext cx="1015850" cy="66211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E97DB9-A571-8643-8A6E-94180CD5D6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7740"/>
              <a:stretch/>
            </p:blipFill>
            <p:spPr>
              <a:xfrm>
                <a:off x="3689625" y="2688767"/>
                <a:ext cx="612052" cy="113314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98D94AC-AA1B-654C-93E3-C0B71498C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8705"/>
              <a:stretch/>
            </p:blipFill>
            <p:spPr>
              <a:xfrm flipH="1">
                <a:off x="1490756" y="3310703"/>
                <a:ext cx="900091" cy="58314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0FB98FF-A303-334A-9CB9-0117BB46A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4445"/>
              <a:stretch/>
            </p:blipFill>
            <p:spPr>
              <a:xfrm>
                <a:off x="1517105" y="2928998"/>
                <a:ext cx="870687" cy="39283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7725843-823D-0446-B84B-8A00CC25D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1676" y="3316867"/>
                <a:ext cx="876797" cy="578743"/>
              </a:xfrm>
              <a:prstGeom prst="rect">
                <a:avLst/>
              </a:prstGeom>
            </p:spPr>
          </p:pic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D179BEB-6B26-2C46-B698-488C308B833D}"/>
                  </a:ext>
                </a:extLst>
              </p:cNvPr>
              <p:cNvSpPr/>
              <p:nvPr/>
            </p:nvSpPr>
            <p:spPr bwMode="auto">
              <a:xfrm>
                <a:off x="2874224" y="3882700"/>
                <a:ext cx="1235471" cy="263257"/>
              </a:xfrm>
              <a:prstGeom prst="roundRect">
                <a:avLst/>
              </a:prstGeom>
              <a:solidFill>
                <a:srgbClr val="008000"/>
              </a:solidFill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6200000">
                  <a:schemeClr val="bg1">
                    <a:alpha val="50000"/>
                  </a:schemeClr>
                </a:innerShdw>
              </a:effectLst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>
                  <a:latin typeface="Arial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F9CD83-E1BB-1A4A-AFA6-2DA94A389170}"/>
                  </a:ext>
                </a:extLst>
              </p:cNvPr>
              <p:cNvSpPr txBox="1"/>
              <p:nvPr/>
            </p:nvSpPr>
            <p:spPr>
              <a:xfrm>
                <a:off x="2839821" y="3921887"/>
                <a:ext cx="1290527" cy="18720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schemeClr val="bg1"/>
                    </a:solidFill>
                  </a:rPr>
                  <a:t>  Sample Preparation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0941E8-D853-DD44-85CC-BFBCC15F9D6C}"/>
                  </a:ext>
                </a:extLst>
              </p:cNvPr>
              <p:cNvSpPr/>
              <p:nvPr/>
            </p:nvSpPr>
            <p:spPr bwMode="auto">
              <a:xfrm>
                <a:off x="641676" y="1868772"/>
                <a:ext cx="1752228" cy="2037408"/>
              </a:xfrm>
              <a:prstGeom prst="rect">
                <a:avLst/>
              </a:prstGeom>
              <a:noFill/>
              <a:ln w="952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>
                  <a:latin typeface="Arial" charset="0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729146B-ED25-8742-850A-1CEA6E5FD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73776" y="2690954"/>
                <a:ext cx="536634" cy="46820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F75AD0A-775A-EA4A-9B59-F52928BEC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68431" t="57984" r="6684" b="19181"/>
              <a:stretch/>
            </p:blipFill>
            <p:spPr>
              <a:xfrm>
                <a:off x="3210409" y="2688767"/>
                <a:ext cx="479216" cy="47039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39C4231-EA5E-4243-98CC-9CDC1BBF2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55778" y="1981331"/>
                <a:ext cx="655070" cy="707436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0DADA3F-A65F-5742-8C57-22B9BAE870D0}"/>
                  </a:ext>
                </a:extLst>
              </p:cNvPr>
              <p:cNvGrpSpPr/>
              <p:nvPr/>
            </p:nvGrpSpPr>
            <p:grpSpPr>
              <a:xfrm>
                <a:off x="886231" y="3870211"/>
                <a:ext cx="1268192" cy="263258"/>
                <a:chOff x="589333" y="3602880"/>
                <a:chExt cx="1268192" cy="233280"/>
              </a:xfrm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06D90A26-31C8-C549-BA61-867B7AC7526E}"/>
                    </a:ext>
                  </a:extLst>
                </p:cNvPr>
                <p:cNvSpPr/>
                <p:nvPr/>
              </p:nvSpPr>
              <p:spPr bwMode="auto">
                <a:xfrm>
                  <a:off x="622054" y="3602880"/>
                  <a:ext cx="1235471" cy="233280"/>
                </a:xfrm>
                <a:prstGeom prst="roundRect">
                  <a:avLst/>
                </a:prstGeom>
                <a:solidFill>
                  <a:srgbClr val="000090"/>
                </a:solidFill>
                <a:ln w="9525" cap="flat" cmpd="sng" algn="ctr">
                  <a:solidFill>
                    <a:srgbClr val="00009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innerShdw blurRad="63500" dist="50800" dir="16200000">
                    <a:schemeClr val="bg1">
                      <a:alpha val="50000"/>
                    </a:schemeClr>
                  </a:innerShdw>
                </a:effectLst>
              </p:spPr>
              <p:txBody>
                <a:bodyPr vert="horz" wrap="square" lIns="51435" tIns="25718" rIns="51435" bIns="25718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11442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925">
                    <a:latin typeface="Arial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F2231FB-8125-6B49-870C-9D9D6E01B539}"/>
                    </a:ext>
                  </a:extLst>
                </p:cNvPr>
                <p:cNvSpPr txBox="1"/>
                <p:nvPr/>
              </p:nvSpPr>
              <p:spPr>
                <a:xfrm>
                  <a:off x="589333" y="3632046"/>
                  <a:ext cx="1228844" cy="165889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563" dirty="0">
                      <a:solidFill>
                        <a:schemeClr val="bg1"/>
                      </a:solidFill>
                    </a:rPr>
                    <a:t>     </a:t>
                  </a:r>
                  <a:r>
                    <a:rPr lang="en-US" sz="1000" dirty="0">
                      <a:solidFill>
                        <a:schemeClr val="bg1"/>
                      </a:solidFill>
                    </a:rPr>
                    <a:t>Sample</a:t>
                  </a:r>
                  <a:r>
                    <a:rPr lang="en-US" sz="563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000" dirty="0">
                      <a:solidFill>
                        <a:schemeClr val="bg1"/>
                      </a:solidFill>
                    </a:rPr>
                    <a:t>Collection</a:t>
                  </a:r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1E0E610-EB67-5A42-AB0A-1285B2A28E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81106" b="61204"/>
              <a:stretch/>
            </p:blipFill>
            <p:spPr>
              <a:xfrm>
                <a:off x="6557698" y="2039325"/>
                <a:ext cx="721474" cy="54798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2E770FE-49D1-A840-9FB4-EF504E217D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51978" t="36788" r="27169" b="39906"/>
              <a:stretch/>
            </p:blipFill>
            <p:spPr>
              <a:xfrm>
                <a:off x="4543348" y="1859723"/>
                <a:ext cx="1752228" cy="1515806"/>
              </a:xfrm>
              <a:prstGeom prst="rect">
                <a:avLst/>
              </a:prstGeom>
            </p:spPr>
          </p:pic>
          <p:sp>
            <p:nvSpPr>
              <p:cNvPr id="26" name="Chevron 25">
                <a:extLst>
                  <a:ext uri="{FF2B5EF4-FFF2-40B4-BE49-F238E27FC236}">
                    <a16:creationId xmlns:a16="http://schemas.microsoft.com/office/drawing/2014/main" id="{13E50E09-4761-6A4B-B6B1-AE65D5148D1E}"/>
                  </a:ext>
                </a:extLst>
              </p:cNvPr>
              <p:cNvSpPr/>
              <p:nvPr/>
            </p:nvSpPr>
            <p:spPr bwMode="auto">
              <a:xfrm>
                <a:off x="2321324" y="2710914"/>
                <a:ext cx="352451" cy="390864"/>
              </a:xfrm>
              <a:prstGeom prst="chevron">
                <a:avLst/>
              </a:prstGeom>
              <a:gradFill flip="none" rotWithShape="1">
                <a:gsLst>
                  <a:gs pos="0">
                    <a:srgbClr val="000090"/>
                  </a:gs>
                  <a:gs pos="100000">
                    <a:srgbClr val="FFFFFF"/>
                  </a:gs>
                </a:gsLst>
                <a:lin ang="0" scaled="0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 dirty="0">
                  <a:latin typeface="Arial" charset="0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FB7D339-70A7-C642-AB64-F48D9571B7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16984" t="4445" r="8615"/>
              <a:stretch/>
            </p:blipFill>
            <p:spPr>
              <a:xfrm>
                <a:off x="5871089" y="3312066"/>
                <a:ext cx="374836" cy="57689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D49529B-A63D-7C4C-BFCC-76DE71421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93603" y="3337794"/>
                <a:ext cx="631883" cy="55605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146615D-23BE-AF42-B6FF-09600AC4CB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r="50000" b="49661"/>
              <a:stretch/>
            </p:blipFill>
            <p:spPr>
              <a:xfrm>
                <a:off x="5234493" y="3427864"/>
                <a:ext cx="516502" cy="386735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9646598-6139-8449-A301-0A75383DFCAF}"/>
                  </a:ext>
                </a:extLst>
              </p:cNvPr>
              <p:cNvSpPr/>
              <p:nvPr/>
            </p:nvSpPr>
            <p:spPr bwMode="auto">
              <a:xfrm>
                <a:off x="4551542" y="2492607"/>
                <a:ext cx="95290" cy="194880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>
                  <a:latin typeface="Arial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D080934-99FF-F046-8351-61A58A0DCC8D}"/>
                  </a:ext>
                </a:extLst>
              </p:cNvPr>
              <p:cNvSpPr/>
              <p:nvPr/>
            </p:nvSpPr>
            <p:spPr bwMode="auto">
              <a:xfrm>
                <a:off x="6496252" y="1881276"/>
                <a:ext cx="1752228" cy="2037408"/>
              </a:xfrm>
              <a:prstGeom prst="rect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>
                  <a:latin typeface="Arial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2BB9B6-8A1D-B740-9DE3-DFF5277E616D}"/>
                  </a:ext>
                </a:extLst>
              </p:cNvPr>
              <p:cNvSpPr/>
              <p:nvPr/>
            </p:nvSpPr>
            <p:spPr bwMode="auto">
              <a:xfrm>
                <a:off x="4543348" y="1881276"/>
                <a:ext cx="1752228" cy="2037408"/>
              </a:xfrm>
              <a:prstGeom prst="rect">
                <a:avLst/>
              </a:prstGeom>
              <a:noFill/>
              <a:ln w="9525" cap="flat" cmpd="sng" algn="ctr">
                <a:solidFill>
                  <a:srgbClr val="1598C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>
                  <a:latin typeface="Arial" charset="0"/>
                </a:endParaRPr>
              </a:p>
            </p:txBody>
          </p:sp>
          <p:sp>
            <p:nvSpPr>
              <p:cNvPr id="33" name="Chevron 32">
                <a:extLst>
                  <a:ext uri="{FF2B5EF4-FFF2-40B4-BE49-F238E27FC236}">
                    <a16:creationId xmlns:a16="http://schemas.microsoft.com/office/drawing/2014/main" id="{F3819E38-A4E1-2A43-AC6A-FE7E9F827FD5}"/>
                  </a:ext>
                </a:extLst>
              </p:cNvPr>
              <p:cNvSpPr/>
              <p:nvPr/>
            </p:nvSpPr>
            <p:spPr bwMode="auto">
              <a:xfrm>
                <a:off x="4286187" y="2710914"/>
                <a:ext cx="352451" cy="390864"/>
              </a:xfrm>
              <a:prstGeom prst="chevron">
                <a:avLst/>
              </a:prstGeom>
              <a:gradFill flip="none" rotWithShape="1">
                <a:gsLst>
                  <a:gs pos="0">
                    <a:srgbClr val="008000"/>
                  </a:gs>
                  <a:gs pos="100000">
                    <a:srgbClr val="FFFFFF"/>
                  </a:gs>
                </a:gsLst>
                <a:lin ang="0" scaled="0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 dirty="0">
                  <a:latin typeface="Arial" charset="0"/>
                </a:endParaRPr>
              </a:p>
            </p:txBody>
          </p:sp>
          <p:sp>
            <p:nvSpPr>
              <p:cNvPr id="34" name="Chevron 33">
                <a:extLst>
                  <a:ext uri="{FF2B5EF4-FFF2-40B4-BE49-F238E27FC236}">
                    <a16:creationId xmlns:a16="http://schemas.microsoft.com/office/drawing/2014/main" id="{80EF3E8C-0BE5-5149-A0E8-BFE1F8F9939B}"/>
                  </a:ext>
                </a:extLst>
              </p:cNvPr>
              <p:cNvSpPr/>
              <p:nvPr/>
            </p:nvSpPr>
            <p:spPr bwMode="auto">
              <a:xfrm>
                <a:off x="6209966" y="2710914"/>
                <a:ext cx="352451" cy="390864"/>
              </a:xfrm>
              <a:prstGeom prst="chevron">
                <a:avLst/>
              </a:prstGeom>
              <a:gradFill flip="none" rotWithShape="1">
                <a:gsLst>
                  <a:gs pos="0">
                    <a:srgbClr val="1598C5"/>
                  </a:gs>
                  <a:gs pos="100000">
                    <a:srgbClr val="FFFFFF"/>
                  </a:gs>
                </a:gsLst>
                <a:lin ang="0" scaled="0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 dirty="0">
                  <a:latin typeface="Arial" charset="0"/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77EB1BF-6ED6-8340-8D93-69827520DFA7}"/>
                  </a:ext>
                </a:extLst>
              </p:cNvPr>
              <p:cNvSpPr/>
              <p:nvPr/>
            </p:nvSpPr>
            <p:spPr bwMode="auto">
              <a:xfrm>
                <a:off x="4820624" y="3882700"/>
                <a:ext cx="1235471" cy="263257"/>
              </a:xfrm>
              <a:prstGeom prst="roundRect">
                <a:avLst/>
              </a:prstGeom>
              <a:solidFill>
                <a:srgbClr val="1598C5"/>
              </a:solidFill>
              <a:ln w="9525" cap="flat" cmpd="sng" algn="ctr">
                <a:solidFill>
                  <a:srgbClr val="1598C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6200000">
                  <a:schemeClr val="bg1">
                    <a:alpha val="50000"/>
                  </a:schemeClr>
                </a:innerShdw>
              </a:effectLst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>
                  <a:latin typeface="Arial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56C71D-0C7B-104B-862A-26CB902285EA}"/>
                  </a:ext>
                </a:extLst>
              </p:cNvPr>
              <p:cNvSpPr txBox="1"/>
              <p:nvPr/>
            </p:nvSpPr>
            <p:spPr>
              <a:xfrm>
                <a:off x="4723299" y="3917739"/>
                <a:ext cx="1324953" cy="18720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     Analytical Analysis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43DFEB9-69D2-0148-95A8-D6F587846FE6}"/>
                  </a:ext>
                </a:extLst>
              </p:cNvPr>
              <p:cNvSpPr/>
              <p:nvPr/>
            </p:nvSpPr>
            <p:spPr bwMode="auto">
              <a:xfrm>
                <a:off x="6747608" y="3882700"/>
                <a:ext cx="1235471" cy="263257"/>
              </a:xfrm>
              <a:prstGeom prst="roundRect">
                <a:avLst/>
              </a:prstGeom>
              <a:solidFill>
                <a:srgbClr val="FF6600"/>
              </a:solidFill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6200000">
                  <a:schemeClr val="bg1">
                    <a:alpha val="50000"/>
                  </a:schemeClr>
                </a:innerShdw>
              </a:effectLst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1442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25">
                  <a:latin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F571079-7354-A64E-82B2-70B6CB341682}"/>
                  </a:ext>
                </a:extLst>
              </p:cNvPr>
              <p:cNvSpPr txBox="1"/>
              <p:nvPr/>
            </p:nvSpPr>
            <p:spPr>
              <a:xfrm>
                <a:off x="6544771" y="3921112"/>
                <a:ext cx="1453677" cy="18720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         Data Interpretation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D34A9F2-FED3-1444-BADE-8F943BF33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093" y="3542745"/>
                <a:ext cx="916984" cy="170465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8073DAB-19A3-7544-8210-CC80E4145E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61" r="8647" b="13036"/>
              <a:stretch/>
            </p:blipFill>
            <p:spPr>
              <a:xfrm>
                <a:off x="6585341" y="3588306"/>
                <a:ext cx="517174" cy="11592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1DC7FEE-EF6A-2D4C-B908-A1CF333FC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18069" y="3721315"/>
                <a:ext cx="630274" cy="147124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02BCAB-4DE0-134B-A869-49FF5AA3D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706" t="10692" r="4914" b="22963"/>
            <a:stretch/>
          </p:blipFill>
          <p:spPr>
            <a:xfrm>
              <a:off x="7641992" y="2344402"/>
              <a:ext cx="1362180" cy="811873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68CA0-69E5-CD4F-9E0B-64F0AC786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84" b="90532"/>
            <a:stretch/>
          </p:blipFill>
          <p:spPr>
            <a:xfrm>
              <a:off x="8178545" y="3424716"/>
              <a:ext cx="1118371" cy="177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1730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 - FAIR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945850"/>
            <a:ext cx="8231909" cy="4624688"/>
          </a:xfrm>
        </p:spPr>
        <p:txBody>
          <a:bodyPr/>
          <a:lstStyle/>
          <a:p>
            <a:r>
              <a:rPr lang="en-US" dirty="0" smtClean="0"/>
              <a:t>Increasing the availability of data: </a:t>
            </a:r>
            <a:r>
              <a:rPr lang="en-US" b="1" dirty="0" smtClean="0"/>
              <a:t>Findable/Accessible</a:t>
            </a:r>
          </a:p>
          <a:p>
            <a:pPr marL="0" indent="0">
              <a:buNone/>
            </a:pPr>
            <a:r>
              <a:rPr lang="en-US" dirty="0" smtClean="0"/>
              <a:t>Improving submission process </a:t>
            </a:r>
          </a:p>
          <a:p>
            <a:r>
              <a:rPr lang="en-US" dirty="0" smtClean="0"/>
              <a:t>for individual researchers with easy to use interface, analysis tools and effective training</a:t>
            </a:r>
          </a:p>
          <a:p>
            <a:r>
              <a:rPr lang="en-US" dirty="0" smtClean="0"/>
              <a:t>For larger </a:t>
            </a:r>
            <a:r>
              <a:rPr lang="en-US" dirty="0" err="1" smtClean="0"/>
              <a:t>centres</a:t>
            </a:r>
            <a:r>
              <a:rPr lang="en-US" dirty="0" smtClean="0"/>
              <a:t>/consortiums with templates and programmatic submission</a:t>
            </a:r>
          </a:p>
          <a:p>
            <a:pPr lvl="1"/>
            <a:r>
              <a:rPr lang="en-US" dirty="0" smtClean="0"/>
              <a:t>Clinical data through EGA collaboration and NIHR </a:t>
            </a:r>
            <a:r>
              <a:rPr lang="en-US" dirty="0" err="1" smtClean="0"/>
              <a:t>Bioresource</a:t>
            </a:r>
            <a:endParaRPr lang="en-US" dirty="0" smtClean="0"/>
          </a:p>
          <a:p>
            <a:pPr lvl="1"/>
            <a:r>
              <a:rPr lang="en-US" dirty="0" smtClean="0"/>
              <a:t>National data </a:t>
            </a:r>
            <a:r>
              <a:rPr lang="en-US" dirty="0" err="1" smtClean="0"/>
              <a:t>eg</a:t>
            </a:r>
            <a:r>
              <a:rPr lang="en-US" dirty="0" smtClean="0"/>
              <a:t> Birmingham phenome </a:t>
            </a:r>
            <a:r>
              <a:rPr lang="en-US" dirty="0" err="1" smtClean="0"/>
              <a:t>centre</a:t>
            </a:r>
            <a:endParaRPr lang="en-US" dirty="0" smtClean="0"/>
          </a:p>
          <a:p>
            <a:pPr lvl="1"/>
            <a:r>
              <a:rPr lang="en-US" dirty="0" smtClean="0"/>
              <a:t>Industry </a:t>
            </a:r>
            <a:r>
              <a:rPr lang="en-US" dirty="0" err="1" smtClean="0"/>
              <a:t>eg</a:t>
            </a:r>
            <a:r>
              <a:rPr lang="en-US" dirty="0" smtClean="0"/>
              <a:t> Metabolon, </a:t>
            </a:r>
            <a:r>
              <a:rPr lang="en-US" dirty="0" err="1" smtClean="0"/>
              <a:t>Biocrates</a:t>
            </a:r>
            <a:endParaRPr lang="en-US" dirty="0" smtClean="0"/>
          </a:p>
          <a:p>
            <a:pPr lvl="1"/>
            <a:r>
              <a:rPr lang="en-US" dirty="0" smtClean="0"/>
              <a:t>Alliance of Genomics Resources (AGR)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WormBase</a:t>
            </a:r>
            <a:r>
              <a:rPr lang="en-US" dirty="0" smtClean="0"/>
              <a:t>, </a:t>
            </a:r>
            <a:r>
              <a:rPr lang="en-US" dirty="0" err="1" smtClean="0"/>
              <a:t>FlyBase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505715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 - FAIR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Interoperable and Reusable</a:t>
            </a:r>
            <a:endParaRPr lang="en-US" dirty="0" smtClean="0"/>
          </a:p>
          <a:p>
            <a:pPr lvl="1"/>
            <a:r>
              <a:rPr lang="en-US" dirty="0" smtClean="0"/>
              <a:t>Standards!!! BUT balancing appropriate/completeness/sufficient – need more use cases</a:t>
            </a:r>
          </a:p>
          <a:p>
            <a:pPr lvl="1"/>
            <a:r>
              <a:rPr lang="en-US" dirty="0" smtClean="0"/>
              <a:t>Using “global” ontologies</a:t>
            </a:r>
          </a:p>
          <a:p>
            <a:pPr lvl="1"/>
            <a:r>
              <a:rPr lang="en-US" dirty="0" smtClean="0"/>
              <a:t>Need to collaborate closely at study design stage/grant writing – not as afterthought in data </a:t>
            </a:r>
            <a:r>
              <a:rPr lang="en-US" dirty="0" err="1" smtClean="0"/>
              <a:t>mgmt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Training</a:t>
            </a:r>
          </a:p>
          <a:p>
            <a:pPr lvl="2"/>
            <a:r>
              <a:rPr lang="en-US" dirty="0" smtClean="0"/>
              <a:t>introduction to metabolomics for study commissioners and clinicians/biologists struggling with interpretation</a:t>
            </a:r>
          </a:p>
          <a:p>
            <a:pPr lvl="2"/>
            <a:r>
              <a:rPr lang="en-US" dirty="0" smtClean="0"/>
              <a:t>Development of standardized reproducible workflows               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388543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7EAF-14E8-5349-94DC-A2D3F356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Databases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1D8F8B-1AFC-3349-B077-CCE27DFC67E2}"/>
              </a:ext>
            </a:extLst>
          </p:cNvPr>
          <p:cNvGrpSpPr/>
          <p:nvPr/>
        </p:nvGrpSpPr>
        <p:grpSpPr>
          <a:xfrm>
            <a:off x="360361" y="1148311"/>
            <a:ext cx="8539094" cy="4699594"/>
            <a:chOff x="1507647" y="2047117"/>
            <a:chExt cx="6232324" cy="2923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B387E2-978B-2444-AAAA-8DE82DF0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648" y="3021316"/>
              <a:ext cx="3582949" cy="6091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2B9A4E-F07E-4F49-9E1C-0527158C5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68" r="5826"/>
            <a:stretch/>
          </p:blipFill>
          <p:spPr>
            <a:xfrm>
              <a:off x="5142671" y="2047117"/>
              <a:ext cx="2511517" cy="15878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3B0468-56E8-0B45-9D9F-517563E2F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7649" y="2047118"/>
              <a:ext cx="3586289" cy="9189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BAE40A-7464-8149-B4B4-03A9D2CF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7647" y="3683325"/>
              <a:ext cx="1878195" cy="61730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FA10D3-E926-4547-8019-4EB8C8B9D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8364" y="4327944"/>
              <a:ext cx="1421607" cy="6429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DDE0B2-561C-E740-A669-EF61AEAF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270" y="3662280"/>
              <a:ext cx="3582949" cy="6565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E56009-C2A6-AD4D-9B6E-3A6740FFE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1255"/>
            <a:stretch/>
          </p:blipFill>
          <p:spPr>
            <a:xfrm>
              <a:off x="1507648" y="4342665"/>
              <a:ext cx="4806164" cy="612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0264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153399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0" i="0" u="none" strike="noStrike" cap="none" dirty="0">
                <a:solidFill>
                  <a:schemeClr val="accent1"/>
                </a:solidFill>
                <a:latin typeface="Helvetica Neue LT Pro 55 Roman" charset="0"/>
                <a:ea typeface="Helvetica Neue LT Pro 55 Roman" charset="0"/>
                <a:cs typeface="Helvetica Neue LT Pro 55 Roman" charset="0"/>
                <a:sym typeface="Helvetica Neue"/>
              </a:rPr>
              <a:t>MetaboLights –</a:t>
            </a:r>
            <a:r>
              <a:rPr lang="en-US" sz="3200" i="0" u="none" strike="noStrike" cap="none" dirty="0">
                <a:solidFill>
                  <a:schemeClr val="accent1"/>
                </a:solidFill>
                <a:latin typeface="Helvetica Neue LT Pro 55 Roman" charset="0"/>
                <a:ea typeface="Helvetica Neue LT Pro 55 Roman" charset="0"/>
                <a:cs typeface="Helvetica Neue LT Pro 55 Roman" charset="0"/>
                <a:sym typeface="Helvetica Neue"/>
              </a:rPr>
              <a:t> </a:t>
            </a:r>
            <a:r>
              <a:rPr lang="en-GB" dirty="0">
                <a:latin typeface="Helvetica Neue LT Pro 55 Roman" charset="0"/>
                <a:ea typeface="Helvetica Neue LT Pro 55 Roman" charset="0"/>
                <a:cs typeface="Helvetica Neue LT Pro 55 Roman" charset="0"/>
              </a:rPr>
              <a:t>Endorsed </a:t>
            </a:r>
            <a:r>
              <a:rPr lang="en-US" sz="3200" i="0" u="none" strike="noStrike" cap="none" dirty="0" smtClean="0">
                <a:solidFill>
                  <a:schemeClr val="accent1"/>
                </a:solidFill>
                <a:latin typeface="Helvetica Neue LT Pro 55 Roman" charset="0"/>
                <a:ea typeface="Helvetica Neue LT Pro 55 Roman" charset="0"/>
                <a:cs typeface="Helvetica Neue LT Pro 55 Roman" charset="0"/>
                <a:sym typeface="Helvetica Neue"/>
              </a:rPr>
              <a:t>by </a:t>
            </a:r>
            <a:r>
              <a:rPr lang="en-US" sz="3200" i="0" u="none" strike="noStrike" cap="none" dirty="0">
                <a:solidFill>
                  <a:schemeClr val="accent1"/>
                </a:solidFill>
                <a:latin typeface="Helvetica Neue LT Pro 55 Roman" charset="0"/>
                <a:ea typeface="Helvetica Neue LT Pro 55 Roman" charset="0"/>
                <a:cs typeface="Helvetica Neue LT Pro 55 Roman" charset="0"/>
                <a:sym typeface="Helvetica Neue"/>
              </a:rPr>
              <a:t>journals</a:t>
            </a:r>
          </a:p>
        </p:txBody>
      </p:sp>
      <p:pic>
        <p:nvPicPr>
          <p:cNvPr id="16" name="Picture 15" descr="Screen Shot 2016-06-14 at 09.18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3007038" cy="942747"/>
          </a:xfrm>
          <a:prstGeom prst="rect">
            <a:avLst/>
          </a:prstGeom>
        </p:spPr>
      </p:pic>
      <p:pic>
        <p:nvPicPr>
          <p:cNvPr id="17" name="Picture 16" descr="Screen Shot 2016-06-14 at 09.46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99" y="3953120"/>
            <a:ext cx="3403600" cy="1447800"/>
          </a:xfrm>
          <a:prstGeom prst="rect">
            <a:avLst/>
          </a:prstGeom>
        </p:spPr>
      </p:pic>
      <p:pic>
        <p:nvPicPr>
          <p:cNvPr id="18" name="Picture 17" descr="Npg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79" y="1160628"/>
            <a:ext cx="3820137" cy="8489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43" y="1950769"/>
            <a:ext cx="3419285" cy="14896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890" y="2258225"/>
            <a:ext cx="3677909" cy="768175"/>
          </a:xfrm>
          <a:prstGeom prst="rect">
            <a:avLst/>
          </a:prstGeom>
        </p:spPr>
      </p:pic>
      <p:pic>
        <p:nvPicPr>
          <p:cNvPr id="21" name="Picture 20" descr="BioMed Central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21" y="3794258"/>
            <a:ext cx="4369699" cy="7836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creen Shot 2016-06-14 at 09.57.2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1" y="4677020"/>
            <a:ext cx="4191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0451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00" y="152400"/>
            <a:ext cx="6613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/>
              <a:t>Building </a:t>
            </a:r>
            <a:r>
              <a:rPr sz="2800" spc="-10" dirty="0" smtClean="0"/>
              <a:t>blocks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5423485" y="1552651"/>
            <a:ext cx="3453765" cy="2816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000" spc="-5" dirty="0">
                <a:latin typeface="Arial"/>
                <a:cs typeface="Arial"/>
              </a:rPr>
              <a:t>Federated Data </a:t>
            </a:r>
            <a:r>
              <a:rPr lang="en-GB" sz="2000" dirty="0">
                <a:latin typeface="Arial"/>
                <a:cs typeface="Arial"/>
              </a:rPr>
              <a:t>Sharing,  </a:t>
            </a:r>
            <a:r>
              <a:rPr lang="en-GB" sz="2000" spc="-5" dirty="0">
                <a:latin typeface="Arial"/>
                <a:cs typeface="Arial"/>
              </a:rPr>
              <a:t>Databases </a:t>
            </a:r>
            <a:r>
              <a:rPr lang="en-GB" sz="2000" dirty="0">
                <a:latin typeface="Arial"/>
                <a:cs typeface="Arial"/>
              </a:rPr>
              <a:t>and</a:t>
            </a:r>
            <a:r>
              <a:rPr lang="en-GB" sz="2000" spc="-7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Repositories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2000" dirty="0" smtClean="0">
              <a:solidFill>
                <a:srgbClr val="D9D9D9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 smtClean="0">
                <a:solidFill>
                  <a:srgbClr val="D9D9D9"/>
                </a:solidFill>
                <a:latin typeface="Arial"/>
                <a:cs typeface="Arial"/>
              </a:rPr>
              <a:t>Minimum </a:t>
            </a: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information</a:t>
            </a:r>
            <a:r>
              <a:rPr sz="2000" spc="-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reporting  </a:t>
            </a:r>
            <a:r>
              <a:rPr sz="2000" dirty="0" smtClean="0">
                <a:solidFill>
                  <a:srgbClr val="D9D9D9"/>
                </a:solidFill>
                <a:latin typeface="Arial"/>
                <a:cs typeface="Arial"/>
              </a:rPr>
              <a:t>guidelines</a:t>
            </a:r>
            <a:r>
              <a:rPr lang="en-US" sz="2000" dirty="0" smtClean="0">
                <a:solidFill>
                  <a:srgbClr val="D9D9D9"/>
                </a:solidFill>
                <a:latin typeface="Arial"/>
                <a:cs typeface="Arial"/>
              </a:rPr>
              <a:t> + Raw data and Open Access Data Standards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95885">
              <a:lnSpc>
                <a:spcPct val="100000"/>
              </a:lnSpc>
            </a:pP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Infrastructure to store,</a:t>
            </a:r>
            <a:r>
              <a:rPr sz="2000" spc="-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access  analyse </a:t>
            </a: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information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603" y="1872198"/>
            <a:ext cx="4595446" cy="327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08847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453737" y="155520"/>
            <a:ext cx="8153399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3200" b="0" i="0" u="none" strike="noStrike" cap="none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metabolomexchange.org</a:t>
            </a:r>
            <a:endParaRPr lang="en-US" sz="3200" b="0" i="0" u="none" strike="noStrike" cap="none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1462612" y="6312505"/>
            <a:ext cx="541523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creen Shot 2016-04-18 at 14.5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7" y="714204"/>
            <a:ext cx="7363128" cy="5342798"/>
          </a:xfrm>
          <a:prstGeom prst="rect">
            <a:avLst/>
          </a:prstGeom>
        </p:spPr>
      </p:pic>
      <p:pic>
        <p:nvPicPr>
          <p:cNvPr id="4" name="Picture 3" descr="Screen Shot 2016-04-18 at 15.1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3" y="1993812"/>
            <a:ext cx="7620761" cy="4188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65" y="742464"/>
            <a:ext cx="1438633" cy="3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453737" y="155520"/>
            <a:ext cx="8153399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Omics Discovery Index - </a:t>
            </a:r>
            <a:r>
              <a:rPr lang="en-US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www.omicsdi.org</a:t>
            </a:r>
            <a:endParaRPr lang="en-US" sz="3200" b="0" i="0" u="none" strike="noStrike" cap="none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2"/>
          <a:stretch/>
        </p:blipFill>
        <p:spPr>
          <a:xfrm>
            <a:off x="453737" y="676732"/>
            <a:ext cx="8135842" cy="55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9499" y="4071144"/>
            <a:ext cx="85458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Metabolomics is complementary to genomic and proteomic studies</a:t>
            </a:r>
          </a:p>
          <a:p>
            <a:pPr algn="ctr"/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14787" y="1530969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Gene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2047662" y="2481400"/>
            <a:ext cx="588819" cy="357756"/>
          </a:xfrm>
          <a:prstGeom prst="rightArrow">
            <a:avLst/>
          </a:prstGeom>
          <a:solidFill>
            <a:srgbClr val="6197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26005" y="1530969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mRNA</a:t>
            </a:r>
          </a:p>
        </p:txBody>
      </p:sp>
      <p:sp>
        <p:nvSpPr>
          <p:cNvPr id="38" name="Right Arrow 37"/>
          <p:cNvSpPr/>
          <p:nvPr/>
        </p:nvSpPr>
        <p:spPr bwMode="auto">
          <a:xfrm>
            <a:off x="4335478" y="2481400"/>
            <a:ext cx="588819" cy="357756"/>
          </a:xfrm>
          <a:prstGeom prst="rightArrow">
            <a:avLst/>
          </a:prstGeom>
          <a:solidFill>
            <a:srgbClr val="6197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6538352" y="2481400"/>
            <a:ext cx="588819" cy="357756"/>
          </a:xfrm>
          <a:prstGeom prst="rightArrow">
            <a:avLst/>
          </a:prstGeom>
          <a:solidFill>
            <a:srgbClr val="6197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23549" y="1530969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Protein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64777" y="1530969"/>
            <a:ext cx="198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Metabolite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9426" y="3389618"/>
            <a:ext cx="18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Genomics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71408" y="3373230"/>
            <a:ext cx="246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Transcriptomics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67452" y="3373230"/>
            <a:ext cx="246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Proteomics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28112" y="3389618"/>
            <a:ext cx="208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 Thin"/>
                <a:cs typeface="Helvetica Neue Thin"/>
              </a:rPr>
              <a:t>Metabolomics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2" y="2076074"/>
            <a:ext cx="1474848" cy="125152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518" y="2076073"/>
            <a:ext cx="1486188" cy="12515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572" y="2076074"/>
            <a:ext cx="1470890" cy="12515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573" y="2214621"/>
            <a:ext cx="1176452" cy="101469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 bwMode="auto">
          <a:xfrm>
            <a:off x="533400" y="186262"/>
            <a:ext cx="585233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 u="none">
                <a:solidFill>
                  <a:schemeClr val="tx1">
                    <a:lumMod val="50000"/>
                    <a:lumOff val="50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Metabolomics: Across the omics…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92EF1-AA24-9F47-9A5B-078E6983F4F8}"/>
              </a:ext>
            </a:extLst>
          </p:cNvPr>
          <p:cNvSpPr/>
          <p:nvPr/>
        </p:nvSpPr>
        <p:spPr>
          <a:xfrm>
            <a:off x="312785" y="4638599"/>
            <a:ext cx="8831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-"/>
            </a:pPr>
            <a:r>
              <a:rPr lang="en-US" sz="1600" dirty="0"/>
              <a:t>Whereas genes and proteins are subject to regulatory epigenetic processes and post-translational modifications, respectively, metabolites represent downstream biochemical end products that are closer to the phenotype.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-"/>
            </a:pPr>
            <a:r>
              <a:rPr lang="en-US" sz="1600" dirty="0"/>
              <a:t>Accordingly, it is easier to correlate </a:t>
            </a:r>
            <a:r>
              <a:rPr lang="en-US" sz="1600" dirty="0" err="1"/>
              <a:t>metabolomic</a:t>
            </a:r>
            <a:r>
              <a:rPr lang="en-US" sz="1600" dirty="0"/>
              <a:t> profiles with phenotype compared to genomic, transcriptomic and proteomic profiles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1478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6163" y="129950"/>
            <a:ext cx="696534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Metabolomics</a:t>
            </a:r>
            <a:r>
              <a:rPr spc="-75" dirty="0"/>
              <a:t> </a:t>
            </a:r>
            <a:r>
              <a:rPr spc="-5" dirty="0" smtClean="0"/>
              <a:t>Team</a:t>
            </a:r>
            <a:r>
              <a:rPr lang="en-US" spc="-5" dirty="0" smtClean="0"/>
              <a:t> at EMBL-EBI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68500" y="842596"/>
            <a:ext cx="895743" cy="964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26876" y="2008556"/>
            <a:ext cx="911528" cy="96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7684" y="4203558"/>
            <a:ext cx="824464" cy="9253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37533" y="1106396"/>
            <a:ext cx="16497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Kenneth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Haug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9033" y="2267356"/>
            <a:ext cx="1606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Mark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Williams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7755" y="4664922"/>
            <a:ext cx="8509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2301" y="4323362"/>
            <a:ext cx="1678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Arial"/>
                <a:cs typeface="Arial"/>
              </a:rPr>
              <a:t>Venkata 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hand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asekha  </a:t>
            </a:r>
            <a:r>
              <a:rPr sz="2000" i="1" spc="-5" dirty="0">
                <a:latin typeface="Arial"/>
                <a:cs typeface="Arial"/>
              </a:rPr>
              <a:t>“Chandu”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29033" y="1044674"/>
            <a:ext cx="11277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Keeva 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och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ane</a:t>
            </a:r>
          </a:p>
        </p:txBody>
      </p:sp>
      <p:sp>
        <p:nvSpPr>
          <p:cNvPr id="12" name="object 12"/>
          <p:cNvSpPr/>
          <p:nvPr/>
        </p:nvSpPr>
        <p:spPr>
          <a:xfrm>
            <a:off x="476666" y="2002036"/>
            <a:ext cx="914400" cy="96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69560" y="842596"/>
            <a:ext cx="939142" cy="985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2688" y="4084040"/>
            <a:ext cx="915682" cy="1001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4542" y="4084040"/>
            <a:ext cx="960976" cy="975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463" y="2997408"/>
            <a:ext cx="1099378" cy="10993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sz="half" idx="2"/>
          </p:nvPr>
        </p:nvSpPr>
        <p:spPr>
          <a:xfrm>
            <a:off x="1465673" y="1978420"/>
            <a:ext cx="2414563" cy="3196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dirty="0"/>
              <a:t>Kalai</a:t>
            </a:r>
            <a:r>
              <a:rPr spc="-45" dirty="0"/>
              <a:t> </a:t>
            </a:r>
            <a:r>
              <a:rPr dirty="0"/>
              <a:t>Jayaseelan</a:t>
            </a: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065" indent="0">
              <a:lnSpc>
                <a:spcPct val="100000"/>
              </a:lnSpc>
              <a:spcBef>
                <a:spcPts val="5"/>
              </a:spcBef>
              <a:buNone/>
            </a:pPr>
            <a:r>
              <a:rPr dirty="0" err="1"/>
              <a:t>Jiakang</a:t>
            </a:r>
            <a:r>
              <a:rPr spc="-25" dirty="0"/>
              <a:t> </a:t>
            </a:r>
            <a:r>
              <a:rPr spc="-5" dirty="0" smtClean="0"/>
              <a:t>Chang</a:t>
            </a:r>
            <a:endParaRPr lang="en-US" spc="-5" dirty="0" smtClean="0"/>
          </a:p>
          <a:p>
            <a:pPr marL="92075" indent="-80010"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0" marR="585470" indent="0">
              <a:lnSpc>
                <a:spcPct val="100000"/>
              </a:lnSpc>
              <a:buNone/>
            </a:pPr>
            <a:r>
              <a:rPr dirty="0" smtClean="0"/>
              <a:t>Jose</a:t>
            </a:r>
            <a:r>
              <a:rPr lang="en-US" spc="-110" dirty="0"/>
              <a:t> </a:t>
            </a:r>
            <a:r>
              <a:rPr dirty="0" smtClean="0"/>
              <a:t>Ramon  </a:t>
            </a:r>
            <a:r>
              <a:rPr dirty="0"/>
              <a:t>Macias  </a:t>
            </a:r>
            <a:r>
              <a:rPr spc="-5" dirty="0" smtClean="0"/>
              <a:t>Gonzalez</a:t>
            </a:r>
            <a:endParaRPr spc="-5" dirty="0"/>
          </a:p>
        </p:txBody>
      </p:sp>
      <p:sp>
        <p:nvSpPr>
          <p:cNvPr id="21" name="object 21"/>
          <p:cNvSpPr/>
          <p:nvPr/>
        </p:nvSpPr>
        <p:spPr>
          <a:xfrm>
            <a:off x="3369560" y="2966835"/>
            <a:ext cx="1118987" cy="11189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33686" y="3502738"/>
            <a:ext cx="1577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Namrata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Kale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11661" y="841278"/>
            <a:ext cx="952500" cy="952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19327" y="1106396"/>
            <a:ext cx="1605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Pablo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Moreno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90992" y="2008556"/>
            <a:ext cx="1094543" cy="1094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85535" y="2325855"/>
            <a:ext cx="1609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Rachel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Spicer</a:t>
            </a:r>
          </a:p>
        </p:txBody>
      </p:sp>
      <p:sp>
        <p:nvSpPr>
          <p:cNvPr id="27" name="object 26"/>
          <p:cNvSpPr txBox="1"/>
          <p:nvPr/>
        </p:nvSpPr>
        <p:spPr>
          <a:xfrm>
            <a:off x="7576317" y="4397884"/>
            <a:ext cx="160909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 smtClean="0">
                <a:latin typeface="Arial"/>
                <a:cs typeface="Arial"/>
              </a:rPr>
              <a:t>Claire O’Donovan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 smtClean="0">
                <a:latin typeface="Arial"/>
                <a:cs typeface="Arial"/>
              </a:rPr>
              <a:t>(PI)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0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232854"/>
            <a:ext cx="43668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Data </a:t>
            </a:r>
            <a:r>
              <a:rPr spc="-75" dirty="0"/>
              <a:t>sharing</a:t>
            </a:r>
            <a:r>
              <a:rPr spc="60" dirty="0"/>
              <a:t> </a:t>
            </a:r>
            <a:r>
              <a:rPr spc="-55" dirty="0"/>
              <a:t>repositories</a:t>
            </a:r>
          </a:p>
        </p:txBody>
      </p:sp>
      <p:sp>
        <p:nvSpPr>
          <p:cNvPr id="3" name="object 3"/>
          <p:cNvSpPr/>
          <p:nvPr/>
        </p:nvSpPr>
        <p:spPr>
          <a:xfrm>
            <a:off x="134335" y="1144826"/>
            <a:ext cx="5979600" cy="3251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15951" y="3064960"/>
            <a:ext cx="4728048" cy="3126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7489" y="2665152"/>
            <a:ext cx="4568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  <a:hlinkClick r:id="rId4"/>
              </a:rPr>
              <a:t>http://www.metabolomicsworkbench.org/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9018" y="906805"/>
            <a:ext cx="1464310" cy="777240"/>
          </a:xfrm>
          <a:custGeom>
            <a:avLst/>
            <a:gdLst/>
            <a:ahLst/>
            <a:cxnLst/>
            <a:rect l="l" t="t" r="r" b="b"/>
            <a:pathLst>
              <a:path w="1464309" h="777239">
                <a:moveTo>
                  <a:pt x="56117" y="219951"/>
                </a:moveTo>
                <a:lnTo>
                  <a:pt x="0" y="718526"/>
                </a:lnTo>
                <a:lnTo>
                  <a:pt x="526282" y="776986"/>
                </a:lnTo>
                <a:lnTo>
                  <a:pt x="408740" y="637726"/>
                </a:lnTo>
                <a:lnTo>
                  <a:pt x="462067" y="602660"/>
                </a:lnTo>
                <a:lnTo>
                  <a:pt x="515213" y="569258"/>
                </a:lnTo>
                <a:lnTo>
                  <a:pt x="568105" y="537542"/>
                </a:lnTo>
                <a:lnTo>
                  <a:pt x="620675" y="507536"/>
                </a:lnTo>
                <a:lnTo>
                  <a:pt x="672850" y="479264"/>
                </a:lnTo>
                <a:lnTo>
                  <a:pt x="724560" y="452747"/>
                </a:lnTo>
                <a:lnTo>
                  <a:pt x="775736" y="428010"/>
                </a:lnTo>
                <a:lnTo>
                  <a:pt x="826305" y="405075"/>
                </a:lnTo>
                <a:lnTo>
                  <a:pt x="876198" y="383965"/>
                </a:lnTo>
                <a:lnTo>
                  <a:pt x="925344" y="364704"/>
                </a:lnTo>
                <a:lnTo>
                  <a:pt x="940614" y="359209"/>
                </a:lnTo>
                <a:lnTo>
                  <a:pt x="173658" y="359209"/>
                </a:lnTo>
                <a:lnTo>
                  <a:pt x="56117" y="219951"/>
                </a:lnTo>
                <a:close/>
              </a:path>
              <a:path w="1464309" h="777239">
                <a:moveTo>
                  <a:pt x="1079007" y="0"/>
                </a:moveTo>
                <a:lnTo>
                  <a:pt x="1038694" y="2094"/>
                </a:lnTo>
                <a:lnTo>
                  <a:pt x="996847" y="6318"/>
                </a:lnTo>
                <a:lnTo>
                  <a:pt x="953533" y="12666"/>
                </a:lnTo>
                <a:lnTo>
                  <a:pt x="908821" y="21132"/>
                </a:lnTo>
                <a:lnTo>
                  <a:pt x="862776" y="31711"/>
                </a:lnTo>
                <a:lnTo>
                  <a:pt x="815466" y="44399"/>
                </a:lnTo>
                <a:lnTo>
                  <a:pt x="766960" y="59190"/>
                </a:lnTo>
                <a:lnTo>
                  <a:pt x="717324" y="76079"/>
                </a:lnTo>
                <a:lnTo>
                  <a:pt x="666625" y="95060"/>
                </a:lnTo>
                <a:lnTo>
                  <a:pt x="614932" y="116129"/>
                </a:lnTo>
                <a:lnTo>
                  <a:pt x="562311" y="139280"/>
                </a:lnTo>
                <a:lnTo>
                  <a:pt x="508830" y="164509"/>
                </a:lnTo>
                <a:lnTo>
                  <a:pt x="454557" y="191809"/>
                </a:lnTo>
                <a:lnTo>
                  <a:pt x="399558" y="221176"/>
                </a:lnTo>
                <a:lnTo>
                  <a:pt x="343901" y="252605"/>
                </a:lnTo>
                <a:lnTo>
                  <a:pt x="287572" y="286141"/>
                </a:lnTo>
                <a:lnTo>
                  <a:pt x="230884" y="321627"/>
                </a:lnTo>
                <a:lnTo>
                  <a:pt x="173658" y="359209"/>
                </a:lnTo>
                <a:lnTo>
                  <a:pt x="940614" y="359209"/>
                </a:lnTo>
                <a:lnTo>
                  <a:pt x="973672" y="347314"/>
                </a:lnTo>
                <a:lnTo>
                  <a:pt x="1021111" y="331818"/>
                </a:lnTo>
                <a:lnTo>
                  <a:pt x="1067592" y="318241"/>
                </a:lnTo>
                <a:lnTo>
                  <a:pt x="1113042" y="306604"/>
                </a:lnTo>
                <a:lnTo>
                  <a:pt x="1157393" y="296930"/>
                </a:lnTo>
                <a:lnTo>
                  <a:pt x="1200572" y="289244"/>
                </a:lnTo>
                <a:lnTo>
                  <a:pt x="1242509" y="283567"/>
                </a:lnTo>
                <a:lnTo>
                  <a:pt x="1283135" y="279924"/>
                </a:lnTo>
                <a:lnTo>
                  <a:pt x="1322377" y="278337"/>
                </a:lnTo>
                <a:lnTo>
                  <a:pt x="1462750" y="278337"/>
                </a:lnTo>
                <a:lnTo>
                  <a:pt x="1462552" y="276426"/>
                </a:lnTo>
                <a:lnTo>
                  <a:pt x="1453773" y="227581"/>
                </a:lnTo>
                <a:lnTo>
                  <a:pt x="1432802" y="168863"/>
                </a:lnTo>
                <a:lnTo>
                  <a:pt x="1401920" y="118952"/>
                </a:lnTo>
                <a:lnTo>
                  <a:pt x="1361666" y="77806"/>
                </a:lnTo>
                <a:lnTo>
                  <a:pt x="1312580" y="45383"/>
                </a:lnTo>
                <a:lnTo>
                  <a:pt x="1255200" y="21642"/>
                </a:lnTo>
                <a:lnTo>
                  <a:pt x="1190067" y="6541"/>
                </a:lnTo>
                <a:lnTo>
                  <a:pt x="1117718" y="39"/>
                </a:lnTo>
                <a:lnTo>
                  <a:pt x="1079007" y="0"/>
                </a:lnTo>
                <a:close/>
              </a:path>
              <a:path w="1464309" h="777239">
                <a:moveTo>
                  <a:pt x="1462750" y="278337"/>
                </a:moveTo>
                <a:lnTo>
                  <a:pt x="1322377" y="278337"/>
                </a:lnTo>
                <a:lnTo>
                  <a:pt x="1360166" y="278828"/>
                </a:lnTo>
                <a:lnTo>
                  <a:pt x="1396430" y="281422"/>
                </a:lnTo>
                <a:lnTo>
                  <a:pt x="1431100" y="286141"/>
                </a:lnTo>
                <a:lnTo>
                  <a:pt x="1464104" y="293009"/>
                </a:lnTo>
                <a:lnTo>
                  <a:pt x="1463406" y="284666"/>
                </a:lnTo>
                <a:lnTo>
                  <a:pt x="1462750" y="278337"/>
                </a:lnTo>
                <a:close/>
              </a:path>
            </a:pathLst>
          </a:custGeom>
          <a:solidFill>
            <a:srgbClr val="72AD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30232" y="1018908"/>
            <a:ext cx="1019810" cy="1692275"/>
          </a:xfrm>
          <a:custGeom>
            <a:avLst/>
            <a:gdLst/>
            <a:ahLst/>
            <a:cxnLst/>
            <a:rect l="l" t="t" r="r" b="b"/>
            <a:pathLst>
              <a:path w="1019809" h="1692275">
                <a:moveTo>
                  <a:pt x="714689" y="0"/>
                </a:moveTo>
                <a:lnTo>
                  <a:pt x="745758" y="45556"/>
                </a:lnTo>
                <a:lnTo>
                  <a:pt x="767583" y="97167"/>
                </a:lnTo>
                <a:lnTo>
                  <a:pt x="780396" y="154371"/>
                </a:lnTo>
                <a:lnTo>
                  <a:pt x="784430" y="216709"/>
                </a:lnTo>
                <a:lnTo>
                  <a:pt x="783228" y="249660"/>
                </a:lnTo>
                <a:lnTo>
                  <a:pt x="774529" y="318839"/>
                </a:lnTo>
                <a:lnTo>
                  <a:pt x="757632" y="392002"/>
                </a:lnTo>
                <a:lnTo>
                  <a:pt x="746181" y="429934"/>
                </a:lnTo>
                <a:lnTo>
                  <a:pt x="732769" y="468691"/>
                </a:lnTo>
                <a:lnTo>
                  <a:pt x="717423" y="508213"/>
                </a:lnTo>
                <a:lnTo>
                  <a:pt x="700172" y="548445"/>
                </a:lnTo>
                <a:lnTo>
                  <a:pt x="681047" y="589329"/>
                </a:lnTo>
                <a:lnTo>
                  <a:pt x="660075" y="630806"/>
                </a:lnTo>
                <a:lnTo>
                  <a:pt x="637286" y="672821"/>
                </a:lnTo>
                <a:lnTo>
                  <a:pt x="612709" y="715314"/>
                </a:lnTo>
                <a:lnTo>
                  <a:pt x="586373" y="758229"/>
                </a:lnTo>
                <a:lnTo>
                  <a:pt x="558307" y="801509"/>
                </a:lnTo>
                <a:lnTo>
                  <a:pt x="528540" y="845095"/>
                </a:lnTo>
                <a:lnTo>
                  <a:pt x="497101" y="888931"/>
                </a:lnTo>
                <a:lnTo>
                  <a:pt x="464019" y="932958"/>
                </a:lnTo>
                <a:lnTo>
                  <a:pt x="429324" y="977121"/>
                </a:lnTo>
                <a:lnTo>
                  <a:pt x="393043" y="1021360"/>
                </a:lnTo>
                <a:lnTo>
                  <a:pt x="355207" y="1065619"/>
                </a:lnTo>
                <a:lnTo>
                  <a:pt x="315844" y="1109840"/>
                </a:lnTo>
                <a:lnTo>
                  <a:pt x="274984" y="1153965"/>
                </a:lnTo>
                <a:lnTo>
                  <a:pt x="232655" y="1197938"/>
                </a:lnTo>
                <a:lnTo>
                  <a:pt x="188887" y="1241700"/>
                </a:lnTo>
                <a:lnTo>
                  <a:pt x="143708" y="1285195"/>
                </a:lnTo>
                <a:lnTo>
                  <a:pt x="97148" y="1328365"/>
                </a:lnTo>
                <a:lnTo>
                  <a:pt x="49235" y="1371152"/>
                </a:lnTo>
                <a:lnTo>
                  <a:pt x="0" y="1413499"/>
                </a:lnTo>
                <a:lnTo>
                  <a:pt x="235083" y="1692018"/>
                </a:lnTo>
                <a:lnTo>
                  <a:pt x="284319" y="1649671"/>
                </a:lnTo>
                <a:lnTo>
                  <a:pt x="332231" y="1606884"/>
                </a:lnTo>
                <a:lnTo>
                  <a:pt x="378791" y="1563714"/>
                </a:lnTo>
                <a:lnTo>
                  <a:pt x="423970" y="1520219"/>
                </a:lnTo>
                <a:lnTo>
                  <a:pt x="467739" y="1476456"/>
                </a:lnTo>
                <a:lnTo>
                  <a:pt x="510067" y="1432484"/>
                </a:lnTo>
                <a:lnTo>
                  <a:pt x="550928" y="1388358"/>
                </a:lnTo>
                <a:lnTo>
                  <a:pt x="590290" y="1344137"/>
                </a:lnTo>
                <a:lnTo>
                  <a:pt x="628127" y="1299878"/>
                </a:lnTo>
                <a:lnTo>
                  <a:pt x="664407" y="1255639"/>
                </a:lnTo>
                <a:lnTo>
                  <a:pt x="699102" y="1211477"/>
                </a:lnTo>
                <a:lnTo>
                  <a:pt x="732184" y="1167449"/>
                </a:lnTo>
                <a:lnTo>
                  <a:pt x="763623" y="1123613"/>
                </a:lnTo>
                <a:lnTo>
                  <a:pt x="793390" y="1080027"/>
                </a:lnTo>
                <a:lnTo>
                  <a:pt x="821456" y="1036747"/>
                </a:lnTo>
                <a:lnTo>
                  <a:pt x="847792" y="993832"/>
                </a:lnTo>
                <a:lnTo>
                  <a:pt x="872370" y="951339"/>
                </a:lnTo>
                <a:lnTo>
                  <a:pt x="895158" y="909324"/>
                </a:lnTo>
                <a:lnTo>
                  <a:pt x="916130" y="867847"/>
                </a:lnTo>
                <a:lnTo>
                  <a:pt x="935256" y="826963"/>
                </a:lnTo>
                <a:lnTo>
                  <a:pt x="952506" y="786732"/>
                </a:lnTo>
                <a:lnTo>
                  <a:pt x="967852" y="747209"/>
                </a:lnTo>
                <a:lnTo>
                  <a:pt x="981265" y="708452"/>
                </a:lnTo>
                <a:lnTo>
                  <a:pt x="992715" y="670520"/>
                </a:lnTo>
                <a:lnTo>
                  <a:pt x="1002174" y="633469"/>
                </a:lnTo>
                <a:lnTo>
                  <a:pt x="1015002" y="562241"/>
                </a:lnTo>
                <a:lnTo>
                  <a:pt x="1019514" y="495228"/>
                </a:lnTo>
                <a:lnTo>
                  <a:pt x="1018580" y="463445"/>
                </a:lnTo>
                <a:lnTo>
                  <a:pt x="1010186" y="403617"/>
                </a:lnTo>
                <a:lnTo>
                  <a:pt x="992896" y="349152"/>
                </a:lnTo>
                <a:lnTo>
                  <a:pt x="966478" y="300511"/>
                </a:lnTo>
                <a:lnTo>
                  <a:pt x="949774" y="278518"/>
                </a:lnTo>
                <a:lnTo>
                  <a:pt x="714689" y="0"/>
                </a:lnTo>
                <a:close/>
              </a:path>
            </a:pathLst>
          </a:custGeom>
          <a:solidFill>
            <a:srgbClr val="5C8B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9017" y="906554"/>
            <a:ext cx="1701164" cy="1804670"/>
          </a:xfrm>
          <a:custGeom>
            <a:avLst/>
            <a:gdLst/>
            <a:ahLst/>
            <a:cxnLst/>
            <a:rect l="l" t="t" r="r" b="b"/>
            <a:pathLst>
              <a:path w="1701165" h="1804670">
                <a:moveTo>
                  <a:pt x="1464104" y="293261"/>
                </a:moveTo>
                <a:lnTo>
                  <a:pt x="1431100" y="286394"/>
                </a:lnTo>
                <a:lnTo>
                  <a:pt x="1396430" y="281674"/>
                </a:lnTo>
                <a:lnTo>
                  <a:pt x="1360165" y="279080"/>
                </a:lnTo>
                <a:lnTo>
                  <a:pt x="1322376" y="278589"/>
                </a:lnTo>
                <a:lnTo>
                  <a:pt x="1283134" y="280176"/>
                </a:lnTo>
                <a:lnTo>
                  <a:pt x="1242509" y="283820"/>
                </a:lnTo>
                <a:lnTo>
                  <a:pt x="1200571" y="289496"/>
                </a:lnTo>
                <a:lnTo>
                  <a:pt x="1157392" y="297183"/>
                </a:lnTo>
                <a:lnTo>
                  <a:pt x="1113042" y="306856"/>
                </a:lnTo>
                <a:lnTo>
                  <a:pt x="1067591" y="318493"/>
                </a:lnTo>
                <a:lnTo>
                  <a:pt x="1021111" y="332070"/>
                </a:lnTo>
                <a:lnTo>
                  <a:pt x="973671" y="347566"/>
                </a:lnTo>
                <a:lnTo>
                  <a:pt x="925343" y="364955"/>
                </a:lnTo>
                <a:lnTo>
                  <a:pt x="876198" y="384217"/>
                </a:lnTo>
                <a:lnTo>
                  <a:pt x="826305" y="405326"/>
                </a:lnTo>
                <a:lnTo>
                  <a:pt x="775735" y="428262"/>
                </a:lnTo>
                <a:lnTo>
                  <a:pt x="724560" y="452999"/>
                </a:lnTo>
                <a:lnTo>
                  <a:pt x="672849" y="479515"/>
                </a:lnTo>
                <a:lnTo>
                  <a:pt x="620674" y="507788"/>
                </a:lnTo>
                <a:lnTo>
                  <a:pt x="568105" y="537794"/>
                </a:lnTo>
                <a:lnTo>
                  <a:pt x="515212" y="569509"/>
                </a:lnTo>
                <a:lnTo>
                  <a:pt x="462067" y="602912"/>
                </a:lnTo>
                <a:lnTo>
                  <a:pt x="408740" y="637978"/>
                </a:lnTo>
                <a:lnTo>
                  <a:pt x="526284" y="777237"/>
                </a:lnTo>
                <a:lnTo>
                  <a:pt x="0" y="718777"/>
                </a:lnTo>
                <a:lnTo>
                  <a:pt x="56118" y="220202"/>
                </a:lnTo>
                <a:lnTo>
                  <a:pt x="173658" y="359460"/>
                </a:lnTo>
                <a:lnTo>
                  <a:pt x="231092" y="321752"/>
                </a:lnTo>
                <a:lnTo>
                  <a:pt x="288183" y="286047"/>
                </a:lnTo>
                <a:lnTo>
                  <a:pt x="344851" y="252361"/>
                </a:lnTo>
                <a:lnTo>
                  <a:pt x="401020" y="220708"/>
                </a:lnTo>
                <a:lnTo>
                  <a:pt x="456610" y="191105"/>
                </a:lnTo>
                <a:lnTo>
                  <a:pt x="511545" y="163568"/>
                </a:lnTo>
                <a:lnTo>
                  <a:pt x="565745" y="138113"/>
                </a:lnTo>
                <a:lnTo>
                  <a:pt x="619132" y="114755"/>
                </a:lnTo>
                <a:lnTo>
                  <a:pt x="671629" y="93509"/>
                </a:lnTo>
                <a:lnTo>
                  <a:pt x="723157" y="74393"/>
                </a:lnTo>
                <a:lnTo>
                  <a:pt x="773638" y="57422"/>
                </a:lnTo>
                <a:lnTo>
                  <a:pt x="822994" y="42611"/>
                </a:lnTo>
                <a:lnTo>
                  <a:pt x="871146" y="29976"/>
                </a:lnTo>
                <a:lnTo>
                  <a:pt x="918018" y="19533"/>
                </a:lnTo>
                <a:lnTo>
                  <a:pt x="963529" y="11298"/>
                </a:lnTo>
                <a:lnTo>
                  <a:pt x="1007603" y="5287"/>
                </a:lnTo>
                <a:lnTo>
                  <a:pt x="1050162" y="1516"/>
                </a:lnTo>
                <a:lnTo>
                  <a:pt x="1091126" y="0"/>
                </a:lnTo>
                <a:lnTo>
                  <a:pt x="1130418" y="754"/>
                </a:lnTo>
                <a:lnTo>
                  <a:pt x="1203673" y="9140"/>
                </a:lnTo>
                <a:lnTo>
                  <a:pt x="1269302" y="26800"/>
                </a:lnTo>
                <a:lnTo>
                  <a:pt x="1326679" y="53861"/>
                </a:lnTo>
                <a:lnTo>
                  <a:pt x="1375180" y="90448"/>
                </a:lnTo>
                <a:lnTo>
                  <a:pt x="1630989" y="390872"/>
                </a:lnTo>
                <a:lnTo>
                  <a:pt x="1662057" y="436429"/>
                </a:lnTo>
                <a:lnTo>
                  <a:pt x="1683882" y="488039"/>
                </a:lnTo>
                <a:lnTo>
                  <a:pt x="1696695" y="545243"/>
                </a:lnTo>
                <a:lnTo>
                  <a:pt x="1700729" y="607582"/>
                </a:lnTo>
                <a:lnTo>
                  <a:pt x="1699527" y="640532"/>
                </a:lnTo>
                <a:lnTo>
                  <a:pt x="1690827" y="709711"/>
                </a:lnTo>
                <a:lnTo>
                  <a:pt x="1673930" y="782874"/>
                </a:lnTo>
                <a:lnTo>
                  <a:pt x="1662480" y="820806"/>
                </a:lnTo>
                <a:lnTo>
                  <a:pt x="1649067" y="859563"/>
                </a:lnTo>
                <a:lnTo>
                  <a:pt x="1633721" y="899085"/>
                </a:lnTo>
                <a:lnTo>
                  <a:pt x="1616471" y="939317"/>
                </a:lnTo>
                <a:lnTo>
                  <a:pt x="1597345" y="980201"/>
                </a:lnTo>
                <a:lnTo>
                  <a:pt x="1576373" y="1021678"/>
                </a:lnTo>
                <a:lnTo>
                  <a:pt x="1553584" y="1063693"/>
                </a:lnTo>
                <a:lnTo>
                  <a:pt x="1529007" y="1106186"/>
                </a:lnTo>
                <a:lnTo>
                  <a:pt x="1502671" y="1149101"/>
                </a:lnTo>
                <a:lnTo>
                  <a:pt x="1474605" y="1192381"/>
                </a:lnTo>
                <a:lnTo>
                  <a:pt x="1444838" y="1235967"/>
                </a:lnTo>
                <a:lnTo>
                  <a:pt x="1413399" y="1279803"/>
                </a:lnTo>
                <a:lnTo>
                  <a:pt x="1380317" y="1323831"/>
                </a:lnTo>
                <a:lnTo>
                  <a:pt x="1345622" y="1367993"/>
                </a:lnTo>
                <a:lnTo>
                  <a:pt x="1309342" y="1412232"/>
                </a:lnTo>
                <a:lnTo>
                  <a:pt x="1271505" y="1456491"/>
                </a:lnTo>
                <a:lnTo>
                  <a:pt x="1232143" y="1500712"/>
                </a:lnTo>
                <a:lnTo>
                  <a:pt x="1191282" y="1544837"/>
                </a:lnTo>
                <a:lnTo>
                  <a:pt x="1148954" y="1588810"/>
                </a:lnTo>
                <a:lnTo>
                  <a:pt x="1105185" y="1632573"/>
                </a:lnTo>
                <a:lnTo>
                  <a:pt x="1060006" y="1676068"/>
                </a:lnTo>
                <a:lnTo>
                  <a:pt x="1013446" y="1719237"/>
                </a:lnTo>
                <a:lnTo>
                  <a:pt x="965534" y="1762024"/>
                </a:lnTo>
                <a:lnTo>
                  <a:pt x="916298" y="1804372"/>
                </a:lnTo>
                <a:lnTo>
                  <a:pt x="681214" y="1525854"/>
                </a:lnTo>
                <a:lnTo>
                  <a:pt x="730450" y="1483507"/>
                </a:lnTo>
                <a:lnTo>
                  <a:pt x="778363" y="1440719"/>
                </a:lnTo>
                <a:lnTo>
                  <a:pt x="824923" y="1397550"/>
                </a:lnTo>
                <a:lnTo>
                  <a:pt x="870102" y="1354055"/>
                </a:lnTo>
                <a:lnTo>
                  <a:pt x="913870" y="1310292"/>
                </a:lnTo>
                <a:lnTo>
                  <a:pt x="956199" y="1266319"/>
                </a:lnTo>
                <a:lnTo>
                  <a:pt x="997059" y="1222194"/>
                </a:lnTo>
                <a:lnTo>
                  <a:pt x="1036422" y="1177973"/>
                </a:lnTo>
                <a:lnTo>
                  <a:pt x="1074258" y="1133714"/>
                </a:lnTo>
                <a:lnTo>
                  <a:pt x="1110538" y="1089475"/>
                </a:lnTo>
                <a:lnTo>
                  <a:pt x="1145234" y="1045313"/>
                </a:lnTo>
                <a:lnTo>
                  <a:pt x="1178316" y="1001285"/>
                </a:lnTo>
                <a:lnTo>
                  <a:pt x="1209755" y="957449"/>
                </a:lnTo>
                <a:lnTo>
                  <a:pt x="1239522" y="913863"/>
                </a:lnTo>
                <a:lnTo>
                  <a:pt x="1267588" y="870583"/>
                </a:lnTo>
                <a:lnTo>
                  <a:pt x="1293924" y="827668"/>
                </a:lnTo>
                <a:lnTo>
                  <a:pt x="1318501" y="785175"/>
                </a:lnTo>
                <a:lnTo>
                  <a:pt x="1341290" y="743160"/>
                </a:lnTo>
                <a:lnTo>
                  <a:pt x="1362262" y="701683"/>
                </a:lnTo>
                <a:lnTo>
                  <a:pt x="1381387" y="660799"/>
                </a:lnTo>
                <a:lnTo>
                  <a:pt x="1398638" y="620568"/>
                </a:lnTo>
                <a:lnTo>
                  <a:pt x="1413984" y="581045"/>
                </a:lnTo>
                <a:lnTo>
                  <a:pt x="1427396" y="542288"/>
                </a:lnTo>
                <a:lnTo>
                  <a:pt x="1438847" y="504356"/>
                </a:lnTo>
                <a:lnTo>
                  <a:pt x="1448306" y="467305"/>
                </a:lnTo>
                <a:lnTo>
                  <a:pt x="1461133" y="396077"/>
                </a:lnTo>
                <a:lnTo>
                  <a:pt x="1465646" y="329064"/>
                </a:lnTo>
                <a:lnTo>
                  <a:pt x="1464711" y="297281"/>
                </a:lnTo>
                <a:lnTo>
                  <a:pt x="1456317" y="237453"/>
                </a:lnTo>
                <a:lnTo>
                  <a:pt x="1439027" y="182988"/>
                </a:lnTo>
                <a:lnTo>
                  <a:pt x="1412609" y="134347"/>
                </a:lnTo>
                <a:lnTo>
                  <a:pt x="1395905" y="11235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05509" y="4819116"/>
            <a:ext cx="1475105" cy="762635"/>
          </a:xfrm>
          <a:custGeom>
            <a:avLst/>
            <a:gdLst/>
            <a:ahLst/>
            <a:cxnLst/>
            <a:rect l="l" t="t" r="r" b="b"/>
            <a:pathLst>
              <a:path w="1475104" h="762635">
                <a:moveTo>
                  <a:pt x="0" y="459202"/>
                </a:moveTo>
                <a:lnTo>
                  <a:pt x="8611" y="524880"/>
                </a:lnTo>
                <a:lnTo>
                  <a:pt x="28034" y="584127"/>
                </a:lnTo>
                <a:lnTo>
                  <a:pt x="57596" y="634832"/>
                </a:lnTo>
                <a:lnTo>
                  <a:pt x="96756" y="677020"/>
                </a:lnTo>
                <a:lnTo>
                  <a:pt x="144975" y="710720"/>
                </a:lnTo>
                <a:lnTo>
                  <a:pt x="201712" y="735958"/>
                </a:lnTo>
                <a:lnTo>
                  <a:pt x="266427" y="752763"/>
                </a:lnTo>
                <a:lnTo>
                  <a:pt x="338580" y="761161"/>
                </a:lnTo>
                <a:lnTo>
                  <a:pt x="377277" y="762216"/>
                </a:lnTo>
                <a:lnTo>
                  <a:pt x="417630" y="761180"/>
                </a:lnTo>
                <a:lnTo>
                  <a:pt x="459574" y="758055"/>
                </a:lnTo>
                <a:lnTo>
                  <a:pt x="503039" y="752846"/>
                </a:lnTo>
                <a:lnTo>
                  <a:pt x="547959" y="745556"/>
                </a:lnTo>
                <a:lnTo>
                  <a:pt x="594265" y="736189"/>
                </a:lnTo>
                <a:lnTo>
                  <a:pt x="641891" y="724746"/>
                </a:lnTo>
                <a:lnTo>
                  <a:pt x="690769" y="711233"/>
                </a:lnTo>
                <a:lnTo>
                  <a:pt x="740831" y="695653"/>
                </a:lnTo>
                <a:lnTo>
                  <a:pt x="792010" y="678008"/>
                </a:lnTo>
                <a:lnTo>
                  <a:pt x="844238" y="658303"/>
                </a:lnTo>
                <a:lnTo>
                  <a:pt x="897448" y="636540"/>
                </a:lnTo>
                <a:lnTo>
                  <a:pt x="951573" y="612724"/>
                </a:lnTo>
                <a:lnTo>
                  <a:pt x="1006544" y="586857"/>
                </a:lnTo>
                <a:lnTo>
                  <a:pt x="1062294" y="558943"/>
                </a:lnTo>
                <a:lnTo>
                  <a:pt x="1118756" y="528985"/>
                </a:lnTo>
                <a:lnTo>
                  <a:pt x="1175863" y="496987"/>
                </a:lnTo>
                <a:lnTo>
                  <a:pt x="1208741" y="477588"/>
                </a:lnTo>
                <a:lnTo>
                  <a:pt x="141293" y="477588"/>
                </a:lnTo>
                <a:lnTo>
                  <a:pt x="103530" y="476105"/>
                </a:lnTo>
                <a:lnTo>
                  <a:pt x="67346" y="472561"/>
                </a:lnTo>
                <a:lnTo>
                  <a:pt x="32812" y="466933"/>
                </a:lnTo>
                <a:lnTo>
                  <a:pt x="0" y="459202"/>
                </a:lnTo>
                <a:close/>
              </a:path>
              <a:path w="1475104" h="762635">
                <a:moveTo>
                  <a:pt x="1425394" y="426885"/>
                </a:moveTo>
                <a:lnTo>
                  <a:pt x="1291738" y="426885"/>
                </a:lnTo>
                <a:lnTo>
                  <a:pt x="1405585" y="569178"/>
                </a:lnTo>
                <a:lnTo>
                  <a:pt x="1425394" y="426885"/>
                </a:lnTo>
                <a:close/>
              </a:path>
              <a:path w="1475104" h="762635">
                <a:moveTo>
                  <a:pt x="950196" y="0"/>
                </a:moveTo>
                <a:lnTo>
                  <a:pt x="1064044" y="142294"/>
                </a:lnTo>
                <a:lnTo>
                  <a:pt x="1009815" y="175949"/>
                </a:lnTo>
                <a:lnTo>
                  <a:pt x="955811" y="207946"/>
                </a:lnTo>
                <a:lnTo>
                  <a:pt x="902105" y="238263"/>
                </a:lnTo>
                <a:lnTo>
                  <a:pt x="848767" y="266879"/>
                </a:lnTo>
                <a:lnTo>
                  <a:pt x="795868" y="293773"/>
                </a:lnTo>
                <a:lnTo>
                  <a:pt x="743479" y="318924"/>
                </a:lnTo>
                <a:lnTo>
                  <a:pt x="691673" y="342310"/>
                </a:lnTo>
                <a:lnTo>
                  <a:pt x="640519" y="363910"/>
                </a:lnTo>
                <a:lnTo>
                  <a:pt x="590089" y="383703"/>
                </a:lnTo>
                <a:lnTo>
                  <a:pt x="540455" y="401669"/>
                </a:lnTo>
                <a:lnTo>
                  <a:pt x="491688" y="417785"/>
                </a:lnTo>
                <a:lnTo>
                  <a:pt x="443858" y="432030"/>
                </a:lnTo>
                <a:lnTo>
                  <a:pt x="397037" y="444383"/>
                </a:lnTo>
                <a:lnTo>
                  <a:pt x="351297" y="454824"/>
                </a:lnTo>
                <a:lnTo>
                  <a:pt x="306708" y="463330"/>
                </a:lnTo>
                <a:lnTo>
                  <a:pt x="263342" y="469881"/>
                </a:lnTo>
                <a:lnTo>
                  <a:pt x="221270" y="474455"/>
                </a:lnTo>
                <a:lnTo>
                  <a:pt x="180563" y="477031"/>
                </a:lnTo>
                <a:lnTo>
                  <a:pt x="141293" y="477588"/>
                </a:lnTo>
                <a:lnTo>
                  <a:pt x="1208741" y="477588"/>
                </a:lnTo>
                <a:lnTo>
                  <a:pt x="1233546" y="462953"/>
                </a:lnTo>
                <a:lnTo>
                  <a:pt x="1291738" y="426885"/>
                </a:lnTo>
                <a:lnTo>
                  <a:pt x="1425394" y="426885"/>
                </a:lnTo>
                <a:lnTo>
                  <a:pt x="1474765" y="72247"/>
                </a:lnTo>
                <a:lnTo>
                  <a:pt x="950196" y="0"/>
                </a:lnTo>
                <a:close/>
              </a:path>
            </a:pathLst>
          </a:custGeom>
          <a:solidFill>
            <a:srgbClr val="72AD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77213" y="3782102"/>
            <a:ext cx="1043305" cy="1678939"/>
          </a:xfrm>
          <a:custGeom>
            <a:avLst/>
            <a:gdLst/>
            <a:ahLst/>
            <a:cxnLst/>
            <a:rect l="l" t="t" r="r" b="b"/>
            <a:pathLst>
              <a:path w="1043304" h="1678939">
                <a:moveTo>
                  <a:pt x="815562" y="0"/>
                </a:moveTo>
                <a:lnTo>
                  <a:pt x="765232" y="41040"/>
                </a:lnTo>
                <a:lnTo>
                  <a:pt x="716213" y="82556"/>
                </a:lnTo>
                <a:lnTo>
                  <a:pt x="668536" y="124489"/>
                </a:lnTo>
                <a:lnTo>
                  <a:pt x="622232" y="166783"/>
                </a:lnTo>
                <a:lnTo>
                  <a:pt x="577330" y="209382"/>
                </a:lnTo>
                <a:lnTo>
                  <a:pt x="533862" y="252230"/>
                </a:lnTo>
                <a:lnTo>
                  <a:pt x="491858" y="295268"/>
                </a:lnTo>
                <a:lnTo>
                  <a:pt x="451349" y="338441"/>
                </a:lnTo>
                <a:lnTo>
                  <a:pt x="412365" y="381692"/>
                </a:lnTo>
                <a:lnTo>
                  <a:pt x="374936" y="424964"/>
                </a:lnTo>
                <a:lnTo>
                  <a:pt x="339094" y="468200"/>
                </a:lnTo>
                <a:lnTo>
                  <a:pt x="304868" y="511345"/>
                </a:lnTo>
                <a:lnTo>
                  <a:pt x="272290" y="554341"/>
                </a:lnTo>
                <a:lnTo>
                  <a:pt x="241389" y="597131"/>
                </a:lnTo>
                <a:lnTo>
                  <a:pt x="212197" y="639659"/>
                </a:lnTo>
                <a:lnTo>
                  <a:pt x="184744" y="681869"/>
                </a:lnTo>
                <a:lnTo>
                  <a:pt x="159061" y="723703"/>
                </a:lnTo>
                <a:lnTo>
                  <a:pt x="135177" y="765104"/>
                </a:lnTo>
                <a:lnTo>
                  <a:pt x="113125" y="806017"/>
                </a:lnTo>
                <a:lnTo>
                  <a:pt x="92933" y="846385"/>
                </a:lnTo>
                <a:lnTo>
                  <a:pt x="74633" y="886150"/>
                </a:lnTo>
                <a:lnTo>
                  <a:pt x="58255" y="925257"/>
                </a:lnTo>
                <a:lnTo>
                  <a:pt x="43830" y="963648"/>
                </a:lnTo>
                <a:lnTo>
                  <a:pt x="31388" y="1001267"/>
                </a:lnTo>
                <a:lnTo>
                  <a:pt x="20961" y="1038057"/>
                </a:lnTo>
                <a:lnTo>
                  <a:pt x="6269" y="1108924"/>
                </a:lnTo>
                <a:lnTo>
                  <a:pt x="0" y="1175796"/>
                </a:lnTo>
                <a:lnTo>
                  <a:pt x="99" y="1207591"/>
                </a:lnTo>
                <a:lnTo>
                  <a:pt x="6921" y="1267620"/>
                </a:lnTo>
                <a:lnTo>
                  <a:pt x="22776" y="1322519"/>
                </a:lnTo>
                <a:lnTo>
                  <a:pt x="47909" y="1371836"/>
                </a:lnTo>
                <a:lnTo>
                  <a:pt x="291726" y="1678851"/>
                </a:lnTo>
                <a:lnTo>
                  <a:pt x="275604" y="1656427"/>
                </a:lnTo>
                <a:lnTo>
                  <a:pt x="261863" y="1632494"/>
                </a:lnTo>
                <a:lnTo>
                  <a:pt x="241400" y="1580329"/>
                </a:lnTo>
                <a:lnTo>
                  <a:pt x="230092" y="1522809"/>
                </a:lnTo>
                <a:lnTo>
                  <a:pt x="227695" y="1460386"/>
                </a:lnTo>
                <a:lnTo>
                  <a:pt x="229762" y="1427478"/>
                </a:lnTo>
                <a:lnTo>
                  <a:pt x="240273" y="1358552"/>
                </a:lnTo>
                <a:lnTo>
                  <a:pt x="259084" y="1285857"/>
                </a:lnTo>
                <a:lnTo>
                  <a:pt x="271525" y="1248238"/>
                </a:lnTo>
                <a:lnTo>
                  <a:pt x="285950" y="1209847"/>
                </a:lnTo>
                <a:lnTo>
                  <a:pt x="302328" y="1170741"/>
                </a:lnTo>
                <a:lnTo>
                  <a:pt x="320628" y="1130975"/>
                </a:lnTo>
                <a:lnTo>
                  <a:pt x="340820" y="1090608"/>
                </a:lnTo>
                <a:lnTo>
                  <a:pt x="362873" y="1049694"/>
                </a:lnTo>
                <a:lnTo>
                  <a:pt x="386756" y="1008293"/>
                </a:lnTo>
                <a:lnTo>
                  <a:pt x="412440" y="966459"/>
                </a:lnTo>
                <a:lnTo>
                  <a:pt x="439893" y="924249"/>
                </a:lnTo>
                <a:lnTo>
                  <a:pt x="469085" y="881721"/>
                </a:lnTo>
                <a:lnTo>
                  <a:pt x="499985" y="838931"/>
                </a:lnTo>
                <a:lnTo>
                  <a:pt x="532563" y="795935"/>
                </a:lnTo>
                <a:lnTo>
                  <a:pt x="566789" y="752790"/>
                </a:lnTo>
                <a:lnTo>
                  <a:pt x="602631" y="709554"/>
                </a:lnTo>
                <a:lnTo>
                  <a:pt x="640060" y="666282"/>
                </a:lnTo>
                <a:lnTo>
                  <a:pt x="679044" y="623031"/>
                </a:lnTo>
                <a:lnTo>
                  <a:pt x="719554" y="579858"/>
                </a:lnTo>
                <a:lnTo>
                  <a:pt x="761558" y="536820"/>
                </a:lnTo>
                <a:lnTo>
                  <a:pt x="805026" y="493973"/>
                </a:lnTo>
                <a:lnTo>
                  <a:pt x="849927" y="451374"/>
                </a:lnTo>
                <a:lnTo>
                  <a:pt x="896232" y="409079"/>
                </a:lnTo>
                <a:lnTo>
                  <a:pt x="943909" y="367146"/>
                </a:lnTo>
                <a:lnTo>
                  <a:pt x="992927" y="325631"/>
                </a:lnTo>
                <a:lnTo>
                  <a:pt x="1043257" y="284590"/>
                </a:lnTo>
                <a:lnTo>
                  <a:pt x="815562" y="0"/>
                </a:lnTo>
                <a:close/>
              </a:path>
            </a:pathLst>
          </a:custGeom>
          <a:solidFill>
            <a:srgbClr val="5C8B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7213" y="3782102"/>
            <a:ext cx="1703070" cy="1799589"/>
          </a:xfrm>
          <a:custGeom>
            <a:avLst/>
            <a:gdLst/>
            <a:ahLst/>
            <a:cxnLst/>
            <a:rect l="l" t="t" r="r" b="b"/>
            <a:pathLst>
              <a:path w="1703070" h="1799589">
                <a:moveTo>
                  <a:pt x="228296" y="1496217"/>
                </a:moveTo>
                <a:lnTo>
                  <a:pt x="261109" y="1503948"/>
                </a:lnTo>
                <a:lnTo>
                  <a:pt x="295643" y="1509575"/>
                </a:lnTo>
                <a:lnTo>
                  <a:pt x="331827" y="1513119"/>
                </a:lnTo>
                <a:lnTo>
                  <a:pt x="369590" y="1514602"/>
                </a:lnTo>
                <a:lnTo>
                  <a:pt x="408860" y="1514045"/>
                </a:lnTo>
                <a:lnTo>
                  <a:pt x="449567" y="1511469"/>
                </a:lnTo>
                <a:lnTo>
                  <a:pt x="491639" y="1506895"/>
                </a:lnTo>
                <a:lnTo>
                  <a:pt x="535005" y="1500344"/>
                </a:lnTo>
                <a:lnTo>
                  <a:pt x="579594" y="1491838"/>
                </a:lnTo>
                <a:lnTo>
                  <a:pt x="625334" y="1481397"/>
                </a:lnTo>
                <a:lnTo>
                  <a:pt x="672155" y="1469044"/>
                </a:lnTo>
                <a:lnTo>
                  <a:pt x="719985" y="1454798"/>
                </a:lnTo>
                <a:lnTo>
                  <a:pt x="768752" y="1438683"/>
                </a:lnTo>
                <a:lnTo>
                  <a:pt x="818387" y="1420717"/>
                </a:lnTo>
                <a:lnTo>
                  <a:pt x="868816" y="1400924"/>
                </a:lnTo>
                <a:lnTo>
                  <a:pt x="919970" y="1379324"/>
                </a:lnTo>
                <a:lnTo>
                  <a:pt x="971777" y="1355938"/>
                </a:lnTo>
                <a:lnTo>
                  <a:pt x="1024165" y="1330787"/>
                </a:lnTo>
                <a:lnTo>
                  <a:pt x="1077064" y="1303893"/>
                </a:lnTo>
                <a:lnTo>
                  <a:pt x="1130403" y="1275277"/>
                </a:lnTo>
                <a:lnTo>
                  <a:pt x="1184109" y="1244960"/>
                </a:lnTo>
                <a:lnTo>
                  <a:pt x="1238113" y="1212964"/>
                </a:lnTo>
                <a:lnTo>
                  <a:pt x="1292342" y="1179309"/>
                </a:lnTo>
                <a:lnTo>
                  <a:pt x="1178492" y="1037014"/>
                </a:lnTo>
                <a:lnTo>
                  <a:pt x="1703061" y="1109262"/>
                </a:lnTo>
                <a:lnTo>
                  <a:pt x="1633881" y="1606192"/>
                </a:lnTo>
                <a:lnTo>
                  <a:pt x="1520034" y="1463899"/>
                </a:lnTo>
                <a:lnTo>
                  <a:pt x="1461631" y="1500086"/>
                </a:lnTo>
                <a:lnTo>
                  <a:pt x="1403623" y="1534281"/>
                </a:lnTo>
                <a:lnTo>
                  <a:pt x="1346090" y="1566469"/>
                </a:lnTo>
                <a:lnTo>
                  <a:pt x="1289111" y="1596637"/>
                </a:lnTo>
                <a:lnTo>
                  <a:pt x="1232763" y="1624771"/>
                </a:lnTo>
                <a:lnTo>
                  <a:pt x="1177125" y="1650858"/>
                </a:lnTo>
                <a:lnTo>
                  <a:pt x="1122275" y="1674882"/>
                </a:lnTo>
                <a:lnTo>
                  <a:pt x="1068293" y="1696832"/>
                </a:lnTo>
                <a:lnTo>
                  <a:pt x="1015257" y="1716692"/>
                </a:lnTo>
                <a:lnTo>
                  <a:pt x="963246" y="1734450"/>
                </a:lnTo>
                <a:lnTo>
                  <a:pt x="912337" y="1750091"/>
                </a:lnTo>
                <a:lnTo>
                  <a:pt x="862609" y="1763602"/>
                </a:lnTo>
                <a:lnTo>
                  <a:pt x="814141" y="1774969"/>
                </a:lnTo>
                <a:lnTo>
                  <a:pt x="767012" y="1784178"/>
                </a:lnTo>
                <a:lnTo>
                  <a:pt x="721300" y="1791216"/>
                </a:lnTo>
                <a:lnTo>
                  <a:pt x="677084" y="1796069"/>
                </a:lnTo>
                <a:lnTo>
                  <a:pt x="634441" y="1798722"/>
                </a:lnTo>
                <a:lnTo>
                  <a:pt x="593451" y="1799163"/>
                </a:lnTo>
                <a:lnTo>
                  <a:pt x="554193" y="1797378"/>
                </a:lnTo>
                <a:lnTo>
                  <a:pt x="481183" y="1787072"/>
                </a:lnTo>
                <a:lnTo>
                  <a:pt x="416040" y="1767696"/>
                </a:lnTo>
                <a:lnTo>
                  <a:pt x="359392" y="1739140"/>
                </a:lnTo>
                <a:lnTo>
                  <a:pt x="311868" y="1701293"/>
                </a:lnTo>
                <a:lnTo>
                  <a:pt x="64030" y="1394261"/>
                </a:lnTo>
                <a:lnTo>
                  <a:pt x="34167" y="1347904"/>
                </a:lnTo>
                <a:lnTo>
                  <a:pt x="13704" y="1295739"/>
                </a:lnTo>
                <a:lnTo>
                  <a:pt x="2396" y="1238219"/>
                </a:lnTo>
                <a:lnTo>
                  <a:pt x="0" y="1175796"/>
                </a:lnTo>
                <a:lnTo>
                  <a:pt x="2066" y="1142888"/>
                </a:lnTo>
                <a:lnTo>
                  <a:pt x="12577" y="1073962"/>
                </a:lnTo>
                <a:lnTo>
                  <a:pt x="31388" y="1001267"/>
                </a:lnTo>
                <a:lnTo>
                  <a:pt x="43830" y="963648"/>
                </a:lnTo>
                <a:lnTo>
                  <a:pt x="58255" y="925257"/>
                </a:lnTo>
                <a:lnTo>
                  <a:pt x="74633" y="886150"/>
                </a:lnTo>
                <a:lnTo>
                  <a:pt x="92933" y="846385"/>
                </a:lnTo>
                <a:lnTo>
                  <a:pt x="113124" y="806017"/>
                </a:lnTo>
                <a:lnTo>
                  <a:pt x="135177" y="765104"/>
                </a:lnTo>
                <a:lnTo>
                  <a:pt x="159061" y="723703"/>
                </a:lnTo>
                <a:lnTo>
                  <a:pt x="184744" y="681869"/>
                </a:lnTo>
                <a:lnTo>
                  <a:pt x="212197" y="639659"/>
                </a:lnTo>
                <a:lnTo>
                  <a:pt x="241389" y="597131"/>
                </a:lnTo>
                <a:lnTo>
                  <a:pt x="272290" y="554341"/>
                </a:lnTo>
                <a:lnTo>
                  <a:pt x="304868" y="511345"/>
                </a:lnTo>
                <a:lnTo>
                  <a:pt x="339094" y="468200"/>
                </a:lnTo>
                <a:lnTo>
                  <a:pt x="374936" y="424964"/>
                </a:lnTo>
                <a:lnTo>
                  <a:pt x="412365" y="381692"/>
                </a:lnTo>
                <a:lnTo>
                  <a:pt x="451349" y="338441"/>
                </a:lnTo>
                <a:lnTo>
                  <a:pt x="491858" y="295268"/>
                </a:lnTo>
                <a:lnTo>
                  <a:pt x="533862" y="252229"/>
                </a:lnTo>
                <a:lnTo>
                  <a:pt x="577330" y="209382"/>
                </a:lnTo>
                <a:lnTo>
                  <a:pt x="622232" y="166783"/>
                </a:lnTo>
                <a:lnTo>
                  <a:pt x="668536" y="124489"/>
                </a:lnTo>
                <a:lnTo>
                  <a:pt x="716213" y="82555"/>
                </a:lnTo>
                <a:lnTo>
                  <a:pt x="765232" y="41040"/>
                </a:lnTo>
                <a:lnTo>
                  <a:pt x="815562" y="0"/>
                </a:lnTo>
                <a:lnTo>
                  <a:pt x="1043257" y="284590"/>
                </a:lnTo>
                <a:lnTo>
                  <a:pt x="992927" y="325630"/>
                </a:lnTo>
                <a:lnTo>
                  <a:pt x="943908" y="367146"/>
                </a:lnTo>
                <a:lnTo>
                  <a:pt x="896231" y="409079"/>
                </a:lnTo>
                <a:lnTo>
                  <a:pt x="849927" y="451373"/>
                </a:lnTo>
                <a:lnTo>
                  <a:pt x="805025" y="493972"/>
                </a:lnTo>
                <a:lnTo>
                  <a:pt x="761557" y="536819"/>
                </a:lnTo>
                <a:lnTo>
                  <a:pt x="719553" y="579858"/>
                </a:lnTo>
                <a:lnTo>
                  <a:pt x="679044" y="623031"/>
                </a:lnTo>
                <a:lnTo>
                  <a:pt x="640059" y="666282"/>
                </a:lnTo>
                <a:lnTo>
                  <a:pt x="602631" y="709554"/>
                </a:lnTo>
                <a:lnTo>
                  <a:pt x="566789" y="752790"/>
                </a:lnTo>
                <a:lnTo>
                  <a:pt x="532563" y="795935"/>
                </a:lnTo>
                <a:lnTo>
                  <a:pt x="499985" y="838931"/>
                </a:lnTo>
                <a:lnTo>
                  <a:pt x="469084" y="881721"/>
                </a:lnTo>
                <a:lnTo>
                  <a:pt x="439892" y="924249"/>
                </a:lnTo>
                <a:lnTo>
                  <a:pt x="412439" y="966459"/>
                </a:lnTo>
                <a:lnTo>
                  <a:pt x="386756" y="1008293"/>
                </a:lnTo>
                <a:lnTo>
                  <a:pt x="362872" y="1049694"/>
                </a:lnTo>
                <a:lnTo>
                  <a:pt x="340819" y="1090607"/>
                </a:lnTo>
                <a:lnTo>
                  <a:pt x="320628" y="1130975"/>
                </a:lnTo>
                <a:lnTo>
                  <a:pt x="302328" y="1170740"/>
                </a:lnTo>
                <a:lnTo>
                  <a:pt x="285950" y="1209847"/>
                </a:lnTo>
                <a:lnTo>
                  <a:pt x="271525" y="1248238"/>
                </a:lnTo>
                <a:lnTo>
                  <a:pt x="259083" y="1285857"/>
                </a:lnTo>
                <a:lnTo>
                  <a:pt x="248656" y="1322647"/>
                </a:lnTo>
                <a:lnTo>
                  <a:pt x="233964" y="1393514"/>
                </a:lnTo>
                <a:lnTo>
                  <a:pt x="227694" y="1460386"/>
                </a:lnTo>
                <a:lnTo>
                  <a:pt x="227794" y="1492182"/>
                </a:lnTo>
                <a:lnTo>
                  <a:pt x="234616" y="1552210"/>
                </a:lnTo>
                <a:lnTo>
                  <a:pt x="250471" y="1607110"/>
                </a:lnTo>
                <a:lnTo>
                  <a:pt x="275603" y="1656427"/>
                </a:lnTo>
                <a:lnTo>
                  <a:pt x="291725" y="1678851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6994" y="5685449"/>
            <a:ext cx="3905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  <a:hlinkClick r:id="rId5"/>
              </a:rPr>
              <a:t>http://ebi.ac.uk/metabolights/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84541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7EAF-14E8-5349-94DC-A2D3F356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Databases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1D8F8B-1AFC-3349-B077-CCE27DFC67E2}"/>
              </a:ext>
            </a:extLst>
          </p:cNvPr>
          <p:cNvGrpSpPr/>
          <p:nvPr/>
        </p:nvGrpSpPr>
        <p:grpSpPr>
          <a:xfrm>
            <a:off x="360361" y="1148311"/>
            <a:ext cx="8539094" cy="4699594"/>
            <a:chOff x="1507647" y="2047117"/>
            <a:chExt cx="6232324" cy="2923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B387E2-978B-2444-AAAA-8DE82DF0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648" y="3021316"/>
              <a:ext cx="3582949" cy="6091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2B9A4E-F07E-4F49-9E1C-0527158C5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68" r="5826"/>
            <a:stretch/>
          </p:blipFill>
          <p:spPr>
            <a:xfrm>
              <a:off x="5142671" y="2047117"/>
              <a:ext cx="2511517" cy="15878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3B0468-56E8-0B45-9D9F-517563E2F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7649" y="2047118"/>
              <a:ext cx="3586289" cy="9189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BAE40A-7464-8149-B4B4-03A9D2CF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7647" y="3683325"/>
              <a:ext cx="1878195" cy="61730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FA10D3-E926-4547-8019-4EB8C8B9D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8364" y="4327944"/>
              <a:ext cx="1421607" cy="6429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DDE0B2-561C-E740-A669-EF61AEAF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270" y="3662280"/>
              <a:ext cx="3582949" cy="6565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E56009-C2A6-AD4D-9B6E-3A6740FFE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1255"/>
            <a:stretch/>
          </p:blipFill>
          <p:spPr>
            <a:xfrm>
              <a:off x="1507648" y="4342665"/>
              <a:ext cx="4806164" cy="612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69741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356" y="191217"/>
            <a:ext cx="5909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Human </a:t>
            </a:r>
            <a:r>
              <a:rPr sz="2800" spc="-160" dirty="0"/>
              <a:t>– </a:t>
            </a:r>
            <a:r>
              <a:rPr sz="2800" spc="-80" dirty="0"/>
              <a:t>Clinical </a:t>
            </a:r>
            <a:r>
              <a:rPr sz="2800" spc="-30" dirty="0"/>
              <a:t>reporting</a:t>
            </a:r>
            <a:r>
              <a:rPr sz="2800" spc="240" dirty="0"/>
              <a:t> </a:t>
            </a:r>
            <a:r>
              <a:rPr sz="2800" spc="-35" dirty="0"/>
              <a:t>compliance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784821" y="994203"/>
            <a:ext cx="2880672" cy="2054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945" y="1097172"/>
            <a:ext cx="2748757" cy="1959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3123" y="810461"/>
            <a:ext cx="1465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MetaboLights (</a:t>
            </a:r>
            <a:r>
              <a:rPr sz="1200" i="1" spc="-5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=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58)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0291" y="732869"/>
            <a:ext cx="2299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Metabolomics Workbench (</a:t>
            </a:r>
            <a:r>
              <a:rPr sz="1200" i="1" spc="-5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=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99)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3487" y="2479833"/>
            <a:ext cx="1146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Overall </a:t>
            </a:r>
            <a:r>
              <a:rPr sz="1000" dirty="0">
                <a:latin typeface="Arial"/>
                <a:cs typeface="Arial"/>
              </a:rPr>
              <a:t>% =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32.31%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64277" y="2489864"/>
            <a:ext cx="1146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Overall </a:t>
            </a:r>
            <a:r>
              <a:rPr sz="1000" dirty="0">
                <a:latin typeface="Arial"/>
                <a:cs typeface="Arial"/>
              </a:rPr>
              <a:t>% =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17.49%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2954" y="4159342"/>
            <a:ext cx="2449768" cy="18372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8356" y="3245302"/>
            <a:ext cx="6292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solidFill>
                  <a:srgbClr val="72AD46"/>
                </a:solidFill>
                <a:latin typeface="Arial"/>
                <a:cs typeface="Arial"/>
              </a:rPr>
              <a:t>Mouse </a:t>
            </a:r>
            <a:r>
              <a:rPr sz="2800" spc="-160" dirty="0">
                <a:solidFill>
                  <a:srgbClr val="72AD46"/>
                </a:solidFill>
                <a:latin typeface="Arial"/>
                <a:cs typeface="Arial"/>
              </a:rPr>
              <a:t>– </a:t>
            </a:r>
            <a:r>
              <a:rPr sz="2800" spc="-75" dirty="0">
                <a:solidFill>
                  <a:srgbClr val="72AD46"/>
                </a:solidFill>
                <a:latin typeface="Arial"/>
                <a:cs typeface="Arial"/>
              </a:rPr>
              <a:t>Preclinical </a:t>
            </a:r>
            <a:r>
              <a:rPr sz="2800" spc="-30" dirty="0">
                <a:solidFill>
                  <a:srgbClr val="72AD46"/>
                </a:solidFill>
                <a:latin typeface="Arial"/>
                <a:cs typeface="Arial"/>
              </a:rPr>
              <a:t>reporting</a:t>
            </a:r>
            <a:r>
              <a:rPr sz="2800" spc="245" dirty="0">
                <a:solidFill>
                  <a:srgbClr val="72AD46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72AD46"/>
                </a:solidFill>
                <a:latin typeface="Arial"/>
                <a:cs typeface="Arial"/>
              </a:rPr>
              <a:t>compliance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0810" y="3926643"/>
            <a:ext cx="1465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MetaboLights (</a:t>
            </a:r>
            <a:r>
              <a:rPr sz="1200" i="1" spc="-5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=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29)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60684" y="3828323"/>
            <a:ext cx="2299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Metabolomics Workbench (</a:t>
            </a:r>
            <a:r>
              <a:rPr sz="1200" i="1" spc="-5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=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91)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87438" y="5573600"/>
            <a:ext cx="1146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Overall </a:t>
            </a:r>
            <a:r>
              <a:rPr sz="1000" dirty="0">
                <a:latin typeface="Arial"/>
                <a:cs typeface="Arial"/>
              </a:rPr>
              <a:t>% =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47.28%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89026" y="4176957"/>
            <a:ext cx="2466692" cy="1851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01959" y="5544298"/>
            <a:ext cx="1146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Overall </a:t>
            </a:r>
            <a:r>
              <a:rPr sz="1000" dirty="0">
                <a:latin typeface="Arial"/>
                <a:cs typeface="Arial"/>
              </a:rPr>
              <a:t>% =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24.74%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1127" y="5782318"/>
            <a:ext cx="1925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Rachel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Spicer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07449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 situation is improving!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59790"/>
              </p:ext>
            </p:extLst>
          </p:nvPr>
        </p:nvGraphicFramePr>
        <p:xfrm>
          <a:off x="235778" y="1219200"/>
          <a:ext cx="8852842" cy="462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3" imgW="13855478" imgH="7238956" progId="AcroExch.Document.DC">
                  <p:embed/>
                </p:oleObj>
              </mc:Choice>
              <mc:Fallback>
                <p:oleObj name="Acrobat Document" r:id="rId3" imgW="13855478" imgH="723895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778" y="1219200"/>
                        <a:ext cx="8852842" cy="462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38294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00" y="152400"/>
            <a:ext cx="6613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/>
              <a:t>Building </a:t>
            </a:r>
            <a:r>
              <a:rPr sz="2800" spc="-10" dirty="0" smtClean="0"/>
              <a:t>blocks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5423485" y="1552651"/>
            <a:ext cx="3453765" cy="2816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000" spc="-5" dirty="0">
                <a:solidFill>
                  <a:srgbClr val="D9D9D9"/>
                </a:solidFill>
                <a:latin typeface="Arial"/>
                <a:cs typeface="Arial"/>
              </a:rPr>
              <a:t>Federated Data </a:t>
            </a:r>
            <a:r>
              <a:rPr lang="en-GB" sz="2000" dirty="0">
                <a:solidFill>
                  <a:srgbClr val="D9D9D9"/>
                </a:solidFill>
                <a:latin typeface="Arial"/>
                <a:cs typeface="Arial"/>
              </a:rPr>
              <a:t>Sharing,  </a:t>
            </a:r>
            <a:r>
              <a:rPr lang="en-GB" sz="2000" spc="-5" dirty="0">
                <a:solidFill>
                  <a:srgbClr val="D9D9D9"/>
                </a:solidFill>
                <a:latin typeface="Arial"/>
                <a:cs typeface="Arial"/>
              </a:rPr>
              <a:t>Databases </a:t>
            </a:r>
            <a:r>
              <a:rPr lang="en-GB" sz="2000" dirty="0">
                <a:solidFill>
                  <a:srgbClr val="D9D9D9"/>
                </a:solidFill>
                <a:latin typeface="Arial"/>
                <a:cs typeface="Arial"/>
              </a:rPr>
              <a:t>and</a:t>
            </a:r>
            <a:r>
              <a:rPr lang="en-GB" sz="2000" spc="-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GB" sz="2000" dirty="0">
                <a:solidFill>
                  <a:srgbClr val="D9D9D9"/>
                </a:solidFill>
                <a:latin typeface="Arial"/>
                <a:cs typeface="Arial"/>
              </a:rPr>
              <a:t>Repositories</a:t>
            </a:r>
            <a:endParaRPr lang="en-GB"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2000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 smtClean="0">
                <a:latin typeface="Arial"/>
                <a:cs typeface="Arial"/>
              </a:rPr>
              <a:t>Minimum </a:t>
            </a:r>
            <a:r>
              <a:rPr sz="2000" spc="-5" dirty="0">
                <a:latin typeface="Arial"/>
                <a:cs typeface="Arial"/>
              </a:rPr>
              <a:t>information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reporting  </a:t>
            </a:r>
            <a:r>
              <a:rPr sz="2000" dirty="0" smtClean="0">
                <a:latin typeface="Arial"/>
                <a:cs typeface="Arial"/>
              </a:rPr>
              <a:t>guidelines</a:t>
            </a:r>
            <a:r>
              <a:rPr lang="en-US" sz="2000" dirty="0" smtClean="0">
                <a:latin typeface="Arial"/>
                <a:cs typeface="Arial"/>
              </a:rPr>
              <a:t> + Raw data and Open Access Data Standards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95885">
              <a:lnSpc>
                <a:spcPct val="100000"/>
              </a:lnSpc>
            </a:pP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Infrastructure to store,</a:t>
            </a:r>
            <a:r>
              <a:rPr sz="2000" spc="-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access  analyse </a:t>
            </a: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information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603" y="1872198"/>
            <a:ext cx="4595446" cy="327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273808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8381" y="2935631"/>
            <a:ext cx="5285619" cy="2792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Metabolomics </a:t>
            </a:r>
            <a:r>
              <a:rPr spc="-40" dirty="0"/>
              <a:t>Standard </a:t>
            </a:r>
            <a:r>
              <a:rPr spc="-90" dirty="0"/>
              <a:t>Initiative (Minimum  </a:t>
            </a:r>
            <a:r>
              <a:rPr spc="-75" dirty="0"/>
              <a:t>information)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spcBef>
                <a:spcPts val="700"/>
              </a:spcBef>
              <a:buClr>
                <a:srgbClr val="72AD46"/>
              </a:buClr>
              <a:buSzPct val="118750"/>
              <a:buFont typeface="Arial"/>
              <a:buChar char="•"/>
              <a:tabLst>
                <a:tab pos="366395" algn="l"/>
                <a:tab pos="367030" algn="l"/>
              </a:tabLst>
            </a:pPr>
            <a:r>
              <a:rPr u="none" spc="-5" dirty="0">
                <a:solidFill>
                  <a:srgbClr val="000000"/>
                </a:solidFill>
              </a:rPr>
              <a:t>Lives </a:t>
            </a:r>
            <a:r>
              <a:rPr u="none" dirty="0">
                <a:solidFill>
                  <a:srgbClr val="000000"/>
                </a:solidFill>
              </a:rPr>
              <a:t>at</a:t>
            </a:r>
            <a:r>
              <a:rPr u="none" spc="25" dirty="0"/>
              <a:t> </a:t>
            </a:r>
            <a:r>
              <a:rPr spc="-5" dirty="0">
                <a:hlinkClick r:id="rId3"/>
              </a:rPr>
              <a:t>http://msi-workgroups.sourceforge.net</a:t>
            </a:r>
          </a:p>
          <a:p>
            <a:pPr marL="367030" indent="-354330">
              <a:lnSpc>
                <a:spcPct val="100000"/>
              </a:lnSpc>
              <a:spcBef>
                <a:spcPts val="1190"/>
              </a:spcBef>
              <a:buClr>
                <a:srgbClr val="72AD46"/>
              </a:buClr>
              <a:buSzPct val="118750"/>
              <a:buFont typeface="Arial"/>
              <a:buChar char="•"/>
              <a:tabLst>
                <a:tab pos="366395" algn="l"/>
                <a:tab pos="367030" algn="l"/>
              </a:tabLst>
            </a:pPr>
            <a:r>
              <a:rPr u="none" dirty="0">
                <a:solidFill>
                  <a:srgbClr val="000000"/>
                </a:solidFill>
              </a:rPr>
              <a:t>5</a:t>
            </a:r>
            <a:r>
              <a:rPr u="none" spc="-10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Workgroups</a:t>
            </a:r>
          </a:p>
          <a:p>
            <a:pPr marL="644525" lvl="1" indent="-276225">
              <a:lnSpc>
                <a:spcPct val="100000"/>
              </a:lnSpc>
              <a:spcBef>
                <a:spcPts val="1185"/>
              </a:spcBef>
              <a:buClr>
                <a:srgbClr val="72AD46"/>
              </a:buClr>
              <a:buFont typeface="Arial"/>
              <a:buChar char="•"/>
              <a:tabLst>
                <a:tab pos="643890" algn="l"/>
                <a:tab pos="644525" algn="l"/>
              </a:tabLst>
            </a:pPr>
            <a:r>
              <a:rPr sz="2400" spc="-5" dirty="0">
                <a:latin typeface="Gill Sans MT"/>
                <a:cs typeface="Gill Sans MT"/>
              </a:rPr>
              <a:t>Biological context metadata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WG</a:t>
            </a:r>
            <a:endParaRPr sz="2400">
              <a:latin typeface="Gill Sans MT"/>
              <a:cs typeface="Gill Sans MT"/>
            </a:endParaRPr>
          </a:p>
          <a:p>
            <a:pPr marL="644525" lvl="1" indent="-276225">
              <a:lnSpc>
                <a:spcPct val="100000"/>
              </a:lnSpc>
              <a:spcBef>
                <a:spcPts val="1155"/>
              </a:spcBef>
              <a:buClr>
                <a:srgbClr val="72AD46"/>
              </a:buClr>
              <a:buFont typeface="Arial"/>
              <a:buChar char="•"/>
              <a:tabLst>
                <a:tab pos="643890" algn="l"/>
                <a:tab pos="644525" algn="l"/>
              </a:tabLst>
            </a:pPr>
            <a:r>
              <a:rPr sz="2400" spc="-5" dirty="0">
                <a:latin typeface="Gill Sans MT"/>
                <a:cs typeface="Gill Sans MT"/>
              </a:rPr>
              <a:t>Chemical analysis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WG</a:t>
            </a:r>
            <a:endParaRPr sz="2400">
              <a:latin typeface="Gill Sans MT"/>
              <a:cs typeface="Gill Sans MT"/>
            </a:endParaRPr>
          </a:p>
          <a:p>
            <a:pPr marL="644525" lvl="1" indent="-276225">
              <a:lnSpc>
                <a:spcPct val="100000"/>
              </a:lnSpc>
              <a:spcBef>
                <a:spcPts val="1185"/>
              </a:spcBef>
              <a:buClr>
                <a:srgbClr val="72AD46"/>
              </a:buClr>
              <a:buFont typeface="Arial"/>
              <a:buChar char="•"/>
              <a:tabLst>
                <a:tab pos="643890" algn="l"/>
                <a:tab pos="644525" algn="l"/>
              </a:tabLst>
            </a:pPr>
            <a:r>
              <a:rPr sz="2400" dirty="0">
                <a:latin typeface="Gill Sans MT"/>
                <a:cs typeface="Gill Sans MT"/>
              </a:rPr>
              <a:t>Data </a:t>
            </a:r>
            <a:r>
              <a:rPr sz="2400" spc="-5" dirty="0">
                <a:latin typeface="Gill Sans MT"/>
                <a:cs typeface="Gill Sans MT"/>
              </a:rPr>
              <a:t>processing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WG</a:t>
            </a:r>
            <a:endParaRPr sz="2400">
              <a:latin typeface="Gill Sans MT"/>
              <a:cs typeface="Gill Sans MT"/>
            </a:endParaRPr>
          </a:p>
          <a:p>
            <a:pPr marL="644525" lvl="1" indent="-276225">
              <a:lnSpc>
                <a:spcPct val="100000"/>
              </a:lnSpc>
              <a:spcBef>
                <a:spcPts val="1185"/>
              </a:spcBef>
              <a:buClr>
                <a:srgbClr val="72AD46"/>
              </a:buClr>
              <a:buFont typeface="Arial"/>
              <a:buChar char="•"/>
              <a:tabLst>
                <a:tab pos="643890" algn="l"/>
                <a:tab pos="644525" algn="l"/>
              </a:tabLst>
            </a:pPr>
            <a:r>
              <a:rPr sz="2400" spc="-5" dirty="0">
                <a:latin typeface="Gill Sans MT"/>
                <a:cs typeface="Gill Sans MT"/>
              </a:rPr>
              <a:t>Ontology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WG</a:t>
            </a:r>
            <a:endParaRPr sz="2400">
              <a:latin typeface="Gill Sans MT"/>
              <a:cs typeface="Gill Sans MT"/>
            </a:endParaRPr>
          </a:p>
          <a:p>
            <a:pPr marL="644525" lvl="1" indent="-276225">
              <a:lnSpc>
                <a:spcPct val="100000"/>
              </a:lnSpc>
              <a:spcBef>
                <a:spcPts val="1155"/>
              </a:spcBef>
              <a:buClr>
                <a:srgbClr val="72AD46"/>
              </a:buClr>
              <a:buFont typeface="Arial"/>
              <a:buChar char="•"/>
              <a:tabLst>
                <a:tab pos="643890" algn="l"/>
                <a:tab pos="644525" algn="l"/>
              </a:tabLst>
            </a:pPr>
            <a:r>
              <a:rPr sz="2400" spc="-5" dirty="0">
                <a:latin typeface="Gill Sans MT"/>
                <a:cs typeface="Gill Sans MT"/>
              </a:rPr>
              <a:t>Exchange format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WG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8616" y="6386407"/>
            <a:ext cx="392302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Roy Goodacre Metabolomics (2014)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10:5-7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7492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29303</TotalTime>
  <Words>1265</Words>
  <Application>Microsoft Office PowerPoint</Application>
  <PresentationFormat>On-screen Show (4:3)</PresentationFormat>
  <Paragraphs>264</Paragraphs>
  <Slides>33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ＭＳ Ｐゴシック</vt:lpstr>
      <vt:lpstr>Arial</vt:lpstr>
      <vt:lpstr>Calibri</vt:lpstr>
      <vt:lpstr>Geneva</vt:lpstr>
      <vt:lpstr>Gill Sans MT</vt:lpstr>
      <vt:lpstr>Helvetica Neue</vt:lpstr>
      <vt:lpstr>Helvetica Neue LT Pro 55 Roman</vt:lpstr>
      <vt:lpstr>Helvetica Neue Thin</vt:lpstr>
      <vt:lpstr>HelveticaNeueLT Pro 35 Th</vt:lpstr>
      <vt:lpstr>HelveticaNeueLT Pro 45 Lt</vt:lpstr>
      <vt:lpstr>Times</vt:lpstr>
      <vt:lpstr>Times New Roman</vt:lpstr>
      <vt:lpstr>Trebuchet MS</vt:lpstr>
      <vt:lpstr>Leere Präsentation</vt:lpstr>
      <vt:lpstr>1_Leere Präsentation</vt:lpstr>
      <vt:lpstr>Adobe Acrobat Document</vt:lpstr>
      <vt:lpstr>PowerPoint Presentation</vt:lpstr>
      <vt:lpstr>PowerPoint Presentation</vt:lpstr>
      <vt:lpstr>Building blocks</vt:lpstr>
      <vt:lpstr>Data sharing repositories</vt:lpstr>
      <vt:lpstr>Open Source Databases</vt:lpstr>
      <vt:lpstr>Human – Clinical reporting compliance</vt:lpstr>
      <vt:lpstr>But the situation is improving!</vt:lpstr>
      <vt:lpstr>Building blocks</vt:lpstr>
      <vt:lpstr>Metabolomics Standard Initiative (Minimum  information)</vt:lpstr>
      <vt:lpstr>XML and Tab based Open standards</vt:lpstr>
      <vt:lpstr>Overview of Data exchange standards</vt:lpstr>
      <vt:lpstr>Building blocks data</vt:lpstr>
      <vt:lpstr>Scalability - Run locally or on the “cloud”</vt:lpstr>
      <vt:lpstr>PhenoMeNal Gateway app</vt:lpstr>
      <vt:lpstr>Example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Elixir Metabolomics Implementation Study</vt:lpstr>
      <vt:lpstr>PowerPoint Presentation</vt:lpstr>
      <vt:lpstr>MetaboLights - Open Source Database</vt:lpstr>
      <vt:lpstr>Going forward - FAIR</vt:lpstr>
      <vt:lpstr>Going forward - FAIR</vt:lpstr>
      <vt:lpstr>Open Source Databases</vt:lpstr>
      <vt:lpstr>MetaboLights – Endorsed by journals</vt:lpstr>
      <vt:lpstr>http://metabolomexchange.org</vt:lpstr>
      <vt:lpstr>Omics Discovery Index - www.omicsdi.org</vt:lpstr>
      <vt:lpstr>PowerPoint Presentation</vt:lpstr>
      <vt:lpstr>Metabolomics Team at EMBL-EBI</vt:lpstr>
    </vt:vector>
  </TitlesOfParts>
  <Company>EBI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Now and in the Future</dc:title>
  <dc:creator>Spencer Phillips</dc:creator>
  <cp:lastModifiedBy>O'donovan, Claire</cp:lastModifiedBy>
  <cp:revision>656</cp:revision>
  <dcterms:created xsi:type="dcterms:W3CDTF">2012-11-02T14:35:31Z</dcterms:created>
  <dcterms:modified xsi:type="dcterms:W3CDTF">2018-05-02T17:00:12Z</dcterms:modified>
</cp:coreProperties>
</file>